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4"/>
    <p:sldMasterId id="2147483739" r:id="rId5"/>
    <p:sldMasterId id="2147483709" r:id="rId6"/>
    <p:sldMasterId id="2147483768" r:id="rId7"/>
    <p:sldMasterId id="2147483786" r:id="rId8"/>
    <p:sldMasterId id="2147483806" r:id="rId9"/>
    <p:sldMasterId id="2147483856" r:id="rId10"/>
    <p:sldMasterId id="2147483876" r:id="rId11"/>
  </p:sldMasterIdLst>
  <p:notesMasterIdLst>
    <p:notesMasterId r:id="rId31"/>
  </p:notesMasterIdLst>
  <p:handoutMasterIdLst>
    <p:handoutMasterId r:id="rId32"/>
  </p:handoutMasterIdLst>
  <p:sldIdLst>
    <p:sldId id="363" r:id="rId12"/>
    <p:sldId id="439" r:id="rId13"/>
    <p:sldId id="487" r:id="rId14"/>
    <p:sldId id="481" r:id="rId15"/>
    <p:sldId id="452" r:id="rId16"/>
    <p:sldId id="484" r:id="rId17"/>
    <p:sldId id="486" r:id="rId18"/>
    <p:sldId id="460" r:id="rId19"/>
    <p:sldId id="473" r:id="rId20"/>
    <p:sldId id="480" r:id="rId21"/>
    <p:sldId id="470" r:id="rId22"/>
    <p:sldId id="476" r:id="rId23"/>
    <p:sldId id="477" r:id="rId24"/>
    <p:sldId id="478" r:id="rId25"/>
    <p:sldId id="469" r:id="rId26"/>
    <p:sldId id="448" r:id="rId27"/>
    <p:sldId id="483" r:id="rId28"/>
    <p:sldId id="479" r:id="rId29"/>
    <p:sldId id="432" r:id="rId30"/>
  </p:sldIdLst>
  <p:sldSz cx="12192000" cy="6858000"/>
  <p:notesSz cx="6858000" cy="9144000"/>
  <p:defaultTextStyle>
    <a:defPPr>
      <a:defRPr lang="en-US"/>
    </a:defPPr>
    <a:lvl1pPr marL="0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, Kevin" initials="CK" lastIdx="1" clrIdx="0">
    <p:extLst/>
  </p:cmAuthor>
  <p:cmAuthor id="2" name="Essey, Lynette" initials="EL" lastIdx="11" clrIdx="1"/>
  <p:cmAuthor id="3" name="Beatrice Dormoy" initials="BD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6"/>
    <a:srgbClr val="FC8900"/>
    <a:srgbClr val="FF5050"/>
    <a:srgbClr val="FF6600"/>
    <a:srgbClr val="5B8507"/>
    <a:srgbClr val="FFFFFF"/>
    <a:srgbClr val="000000"/>
    <a:srgbClr val="E7E9EC"/>
    <a:srgbClr val="6E963B"/>
    <a:srgbClr val="F3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2" autoAdjust="0"/>
    <p:restoredTop sz="81387"/>
  </p:normalViewPr>
  <p:slideViewPr>
    <p:cSldViewPr snapToGrid="0">
      <p:cViewPr varScale="1">
        <p:scale>
          <a:sx n="87" d="100"/>
          <a:sy n="87" d="100"/>
        </p:scale>
        <p:origin x="17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E038-4255-6241-B9FC-03AB87A0C6F7}" type="datetimeFigureOut">
              <a:rPr lang="en-US" smtClean="0">
                <a:latin typeface="Arial"/>
              </a:rPr>
              <a:t>9/19/17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69C6-0B9F-7544-A0A0-9856DF52523E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7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0B6771E-1346-9143-B102-CAB35990CCFA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157673-C51A-5A4F-A267-2EF8B0C08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6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266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399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5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6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57673-C51A-5A4F-A267-2EF8B0C08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1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3474-7C4E-4D74-AE19-05AAD8D46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I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13530" y="1844887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 cap="all"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530" y="3461118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blue_Closing-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619" y="353028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50000"/>
              </a:lnSpc>
              <a:spcBef>
                <a:spcPts val="495"/>
              </a:spcBef>
              <a:buFontTx/>
              <a:buNone/>
              <a:defRPr sz="2400" baseline="0">
                <a:solidFill>
                  <a:schemeClr val="bg1"/>
                </a:solidFill>
                <a:latin typeface="Calibri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973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lue_Closing-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619" y="353028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50000"/>
              </a:lnSpc>
              <a:spcBef>
                <a:spcPts val="495"/>
              </a:spcBef>
              <a:buFontTx/>
              <a:buNone/>
              <a:defRPr sz="2400" baseline="0">
                <a:solidFill>
                  <a:schemeClr val="bg1"/>
                </a:solidFill>
                <a:latin typeface="Calibri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083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perthird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75" y="6172200"/>
            <a:ext cx="2142811" cy="408154"/>
          </a:xfrm>
          <a:prstGeom prst="rect">
            <a:avLst/>
          </a:prstGeom>
        </p:spPr>
      </p:pic>
      <p:pic>
        <p:nvPicPr>
          <p:cNvPr id="7" name="Picture 6" descr="UCSD_ITServices_lt blu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946399"/>
            <a:ext cx="5263274" cy="6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65761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1"/>
            <a:ext cx="9194800" cy="410433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" y="6362701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black">
          <a:xfrm>
            <a:off x="11037749" y="5731817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077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65761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1" y="3002845"/>
            <a:ext cx="6934388" cy="41036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reeform 13"/>
          <p:cNvSpPr/>
          <p:nvPr/>
        </p:nvSpPr>
        <p:spPr>
          <a:xfrm>
            <a:off x="5495925" y="1543051"/>
            <a:ext cx="6696075" cy="5324475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67351" y="1485901"/>
            <a:ext cx="6762749" cy="5381625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Picture 9" descr="whit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10434311" y="5132256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90044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85897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161599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144816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2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333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sz="1333"/>
              <a:t>Fourth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795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7" y="3"/>
            <a:ext cx="6094444" cy="68561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787" anchor="ctr" anchorCtr="0">
            <a:noAutofit/>
          </a:bodyPr>
          <a:lstStyle>
            <a:lvl1pPr marL="0" indent="0" algn="ctr">
              <a:buNone/>
              <a:defRPr sz="13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39352" y="1844887"/>
            <a:ext cx="5260385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9352" y="3461118"/>
            <a:ext cx="5260385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 baseline="0">
                <a:solidFill>
                  <a:srgbClr val="8F9093"/>
                </a:solidFill>
                <a:latin typeface="+mn-lt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39344" y="6293030"/>
            <a:ext cx="2743200" cy="36512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5761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49770769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1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06950302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271362403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6391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10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78212035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344984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74" indent="-231769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5172071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51237364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95" y="1561030"/>
            <a:ext cx="5188811" cy="37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54142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8" name="Picture 7" descr="dell_white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220720" y="6058390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037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57" y="1608673"/>
            <a:ext cx="11352109" cy="4028153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520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733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6210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609600" y="3006503"/>
            <a:ext cx="7950200" cy="679673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48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609613" y="4165439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01648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6825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667">
                <a:solidFill>
                  <a:schemeClr val="tx1"/>
                </a:solidFill>
                <a:latin typeface="Museo Sans For Dell" pitchFamily="2" charset="0"/>
              </a:defRPr>
            </a:lvl1pPr>
            <a:lvl2pPr marL="764098" indent="-309026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33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411282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44757383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&amp; Background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47" y="127748"/>
            <a:ext cx="10985501" cy="627864"/>
          </a:xfrm>
        </p:spPr>
        <p:txBody>
          <a:bodyPr wrap="square" anchor="t"/>
          <a:lstStyle>
            <a:lvl1pPr>
              <a:lnSpc>
                <a:spcPct val="90000"/>
              </a:lnSpc>
              <a:defRPr sz="4533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777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24005140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92508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08004" y="1781176"/>
            <a:ext cx="11082017" cy="3295651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584200" y="3002230"/>
            <a:ext cx="7950200" cy="683948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3733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596903" y="4165393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01420" y="2605617"/>
            <a:ext cx="1846139" cy="184613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758149"/>
            <a:ext cx="12192000" cy="109985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273305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8379" y="1509183"/>
            <a:ext cx="521221" cy="7802035"/>
          </a:xfrm>
        </p:spPr>
        <p:txBody>
          <a:bodyPr vert="eaVert" lIns="47746" tIns="23868" rIns="47746" bIns="23868"/>
          <a:lstStyle>
            <a:lvl1pPr marL="0" marR="0" indent="0">
              <a:spcAft>
                <a:spcPts val="0"/>
              </a:spcAft>
              <a:defRPr sz="3067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888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lue_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61469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Photo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72301" y="1608673"/>
            <a:ext cx="4809067" cy="4028153"/>
          </a:xfrm>
        </p:spPr>
        <p:txBody>
          <a:bodyPr lIns="0" tIns="0" rIns="0" bIns="0"/>
          <a:lstStyle>
            <a:lvl1pPr marL="287319" indent="-287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1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1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5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3333" y="1624471"/>
            <a:ext cx="6267451" cy="4012354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511786" indent="0">
              <a:buNone/>
              <a:defRPr sz="3100"/>
            </a:lvl2pPr>
            <a:lvl3pPr marL="1023572" indent="0">
              <a:buNone/>
              <a:defRPr sz="2700"/>
            </a:lvl3pPr>
            <a:lvl4pPr marL="1535359" indent="0">
              <a:buNone/>
              <a:defRPr sz="2200"/>
            </a:lvl4pPr>
            <a:lvl5pPr marL="2047145" indent="0">
              <a:buNone/>
              <a:defRPr sz="2200"/>
            </a:lvl5pPr>
            <a:lvl6pPr marL="2558932" indent="0">
              <a:buNone/>
              <a:defRPr sz="2200"/>
            </a:lvl6pPr>
            <a:lvl7pPr marL="3070719" indent="0">
              <a:buNone/>
              <a:defRPr sz="2200"/>
            </a:lvl7pPr>
            <a:lvl8pPr marL="3582505" indent="0">
              <a:buNone/>
              <a:defRPr sz="2200"/>
            </a:lvl8pPr>
            <a:lvl9pPr marL="4094293" indent="0">
              <a:buNone/>
              <a:defRPr sz="22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78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947" y="1241427"/>
            <a:ext cx="10972800" cy="4632901"/>
          </a:xfrm>
        </p:spPr>
        <p:txBody>
          <a:bodyPr lIns="0" tIns="0" rIns="0" bIns="0">
            <a:normAutofit/>
          </a:bodyPr>
          <a:lstStyle>
            <a:lvl1pPr>
              <a:spcBef>
                <a:spcPts val="133"/>
              </a:spcBef>
              <a:spcAft>
                <a:spcPts val="133"/>
              </a:spcAft>
              <a:defRPr sz="24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33"/>
              </a:spcBef>
              <a:spcAft>
                <a:spcPts val="133"/>
              </a:spcAft>
              <a:buFont typeface="Museo Sans For Dell" pitchFamily="2" charset="0"/>
              <a:buChar char="–"/>
              <a:defRPr sz="2133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spcAft>
                <a:spcPts val="133"/>
              </a:spcAft>
              <a:defRPr sz="1867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33"/>
              </a:spcBef>
              <a:spcAft>
                <a:spcPts val="133"/>
              </a:spcAft>
              <a:defRPr sz="16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defRPr sz="1467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8350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61937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79969" y="4270917"/>
            <a:ext cx="11017251" cy="160341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81268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22521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3657600" cy="1790133"/>
          </a:xfrm>
          <a:prstGeom prst="roundRect">
            <a:avLst>
              <a:gd name="adj" fmla="val 2750"/>
            </a:avLst>
          </a:prstGeom>
          <a:solidFill>
            <a:schemeClr val="tx2"/>
          </a:solidFill>
          <a:ln w="9525"/>
        </p:spPr>
        <p:txBody>
          <a:bodyPr/>
          <a:lstStyle/>
          <a:p>
            <a:r>
              <a:rPr lang="en-US">
                <a:latin typeface="Museo For Dell" charset="0"/>
              </a:rPr>
              <a:t>Click to edit Master title style</a:t>
            </a:r>
            <a:endParaRPr lang="en-US">
              <a:latin typeface="Museo For Dell" charset="0"/>
              <a:ea typeface="Museo For Del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31060" y="685803"/>
            <a:ext cx="7547237" cy="5100884"/>
          </a:xfrm>
        </p:spPr>
        <p:txBody>
          <a:bodyPr>
            <a:noAutofit/>
          </a:bodyPr>
          <a:lstStyle/>
          <a:p>
            <a:pPr lvl="0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Click to edit Master text styles</a:t>
            </a:r>
          </a:p>
          <a:p>
            <a:pPr lvl="1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Fifth level</a:t>
            </a:r>
            <a:endParaRPr lang="en-US" sz="2933">
              <a:solidFill>
                <a:schemeClr val="tx2"/>
              </a:solidFill>
              <a:latin typeface="Museo Sans For Dell" charset="0"/>
              <a:ea typeface="Museo Sans For D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4632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-1246458" y="3582639"/>
            <a:ext cx="7210340" cy="4318748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6793" y="3804995"/>
            <a:ext cx="3534519" cy="443198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2155449" y="-228600"/>
            <a:ext cx="11061565" cy="5271512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7820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590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94065805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806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609600" y="3006503"/>
            <a:ext cx="7950200" cy="679673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48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609613" y="4165439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61016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6825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667">
                <a:solidFill>
                  <a:schemeClr val="tx1"/>
                </a:solidFill>
                <a:latin typeface="Museo Sans For Dell" pitchFamily="2" charset="0"/>
              </a:defRPr>
            </a:lvl1pPr>
            <a:lvl2pPr marL="764098" indent="-309026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33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33014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9257" y="1608673"/>
            <a:ext cx="3846883" cy="40281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None/>
              <a:defRPr sz="2000" baseline="0">
                <a:solidFill>
                  <a:srgbClr val="006A96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6031" y="1608673"/>
            <a:ext cx="7245343" cy="4028153"/>
          </a:xfrm>
        </p:spPr>
        <p:txBody>
          <a:bodyPr lIns="0" tIns="0" rIns="0" bIns="0">
            <a:noAutofit/>
          </a:bodyPr>
          <a:lstStyle>
            <a:lvl1pPr>
              <a:spcAft>
                <a:spcPts val="576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1pPr>
            <a:lvl2pPr>
              <a:spcAft>
                <a:spcPts val="576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2pPr>
            <a:lvl3pPr>
              <a:spcAft>
                <a:spcPts val="576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spcAft>
                <a:spcPts val="576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4pPr>
            <a:lvl5pPr>
              <a:spcAft>
                <a:spcPts val="576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486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0095912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&amp; Background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47" y="127748"/>
            <a:ext cx="10985501" cy="627864"/>
          </a:xfrm>
        </p:spPr>
        <p:txBody>
          <a:bodyPr wrap="square" anchor="t"/>
          <a:lstStyle>
            <a:lvl1pPr>
              <a:lnSpc>
                <a:spcPct val="90000"/>
              </a:lnSpc>
              <a:defRPr sz="4533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95012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5356616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436829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08004" y="1781176"/>
            <a:ext cx="11082017" cy="3295651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584200" y="3002230"/>
            <a:ext cx="7950200" cy="683948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3733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596903" y="4165393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01420" y="2605617"/>
            <a:ext cx="1846139" cy="184613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758149"/>
            <a:ext cx="12192000" cy="109985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979815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8379" y="1509183"/>
            <a:ext cx="521221" cy="7802035"/>
          </a:xfrm>
        </p:spPr>
        <p:txBody>
          <a:bodyPr vert="eaVert" lIns="47746" tIns="23868" rIns="47746" bIns="23868"/>
          <a:lstStyle>
            <a:lvl1pPr marL="0" marR="0" indent="0">
              <a:spcAft>
                <a:spcPts val="0"/>
              </a:spcAft>
              <a:defRPr sz="3067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743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5909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5686213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lue_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487888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947" y="1241427"/>
            <a:ext cx="10972800" cy="4632901"/>
          </a:xfrm>
        </p:spPr>
        <p:txBody>
          <a:bodyPr lIns="0" tIns="0" rIns="0" bIns="0">
            <a:normAutofit/>
          </a:bodyPr>
          <a:lstStyle>
            <a:lvl1pPr>
              <a:spcBef>
                <a:spcPts val="133"/>
              </a:spcBef>
              <a:spcAft>
                <a:spcPts val="133"/>
              </a:spcAft>
              <a:defRPr sz="24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33"/>
              </a:spcBef>
              <a:spcAft>
                <a:spcPts val="133"/>
              </a:spcAft>
              <a:buFont typeface="Museo Sans For Dell" pitchFamily="2" charset="0"/>
              <a:buChar char="–"/>
              <a:defRPr sz="2133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spcAft>
                <a:spcPts val="133"/>
              </a:spcAft>
              <a:defRPr sz="1867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33"/>
              </a:spcBef>
              <a:spcAft>
                <a:spcPts val="133"/>
              </a:spcAft>
              <a:defRPr sz="16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defRPr sz="1467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93358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19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60" y="1608673"/>
            <a:ext cx="6272155" cy="4028153"/>
          </a:xfr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80501" y="1624471"/>
            <a:ext cx="4800873" cy="4012354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511786" indent="0">
              <a:buNone/>
              <a:defRPr sz="3100"/>
            </a:lvl2pPr>
            <a:lvl3pPr marL="1023572" indent="0">
              <a:buNone/>
              <a:defRPr sz="2700"/>
            </a:lvl3pPr>
            <a:lvl4pPr marL="1535359" indent="0">
              <a:buNone/>
              <a:defRPr sz="2200"/>
            </a:lvl4pPr>
            <a:lvl5pPr marL="2047145" indent="0">
              <a:buNone/>
              <a:defRPr sz="2200"/>
            </a:lvl5pPr>
            <a:lvl6pPr marL="2558932" indent="0">
              <a:buNone/>
              <a:defRPr sz="2200"/>
            </a:lvl6pPr>
            <a:lvl7pPr marL="3070719" indent="0">
              <a:buNone/>
              <a:defRPr sz="2200"/>
            </a:lvl7pPr>
            <a:lvl8pPr marL="3582505" indent="0">
              <a:buNone/>
              <a:defRPr sz="2200"/>
            </a:lvl8pPr>
            <a:lvl9pPr marL="4094293" indent="0">
              <a:buNone/>
              <a:defRPr sz="2200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PNG file recommended)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815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79969" y="4270917"/>
            <a:ext cx="11017251" cy="160341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4864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772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3657600" cy="1790133"/>
          </a:xfrm>
          <a:prstGeom prst="roundRect">
            <a:avLst>
              <a:gd name="adj" fmla="val 2750"/>
            </a:avLst>
          </a:prstGeom>
          <a:solidFill>
            <a:schemeClr val="tx2"/>
          </a:solidFill>
          <a:ln w="9525"/>
        </p:spPr>
        <p:txBody>
          <a:bodyPr/>
          <a:lstStyle/>
          <a:p>
            <a:r>
              <a:rPr lang="en-US">
                <a:latin typeface="Museo For Dell" charset="0"/>
              </a:rPr>
              <a:t>Click to edit Master title style</a:t>
            </a:r>
            <a:endParaRPr lang="en-US">
              <a:latin typeface="Museo For Dell" charset="0"/>
              <a:ea typeface="Museo For Del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31060" y="685803"/>
            <a:ext cx="7547237" cy="5100884"/>
          </a:xfrm>
        </p:spPr>
        <p:txBody>
          <a:bodyPr>
            <a:noAutofit/>
          </a:bodyPr>
          <a:lstStyle/>
          <a:p>
            <a:pPr lvl="0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Click to edit Master text styles</a:t>
            </a:r>
          </a:p>
          <a:p>
            <a:pPr lvl="1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Fifth level</a:t>
            </a:r>
            <a:endParaRPr lang="en-US" sz="2933">
              <a:solidFill>
                <a:schemeClr val="tx2"/>
              </a:solidFill>
              <a:latin typeface="Museo Sans For Dell" charset="0"/>
              <a:ea typeface="Museo Sans For D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90650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-1246458" y="3582639"/>
            <a:ext cx="7210340" cy="4318748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6793" y="3804995"/>
            <a:ext cx="3534519" cy="443198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2155449" y="-228600"/>
            <a:ext cx="11061565" cy="5271512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0807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590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523388961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212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609600" y="3006503"/>
            <a:ext cx="7950200" cy="679673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48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609613" y="4165439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344505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6825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667">
                <a:solidFill>
                  <a:schemeClr val="tx1"/>
                </a:solidFill>
                <a:latin typeface="Museo Sans For Dell" pitchFamily="2" charset="0"/>
              </a:defRPr>
            </a:lvl1pPr>
            <a:lvl2pPr marL="764098" indent="-309026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33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115474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74645132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&amp; Background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47" y="127748"/>
            <a:ext cx="10985501" cy="627864"/>
          </a:xfrm>
        </p:spPr>
        <p:txBody>
          <a:bodyPr wrap="square" anchor="t"/>
          <a:lstStyle>
            <a:lvl1pPr>
              <a:lnSpc>
                <a:spcPct val="90000"/>
              </a:lnSpc>
              <a:defRPr sz="4533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8676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Grap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980495" y="1608673"/>
            <a:ext cx="4894808" cy="4028153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>
                <a:solidFill>
                  <a:srgbClr val="101D3A"/>
                </a:solidFill>
              </a:defRPr>
            </a:lvl1pPr>
            <a:lvl2pPr>
              <a:defRPr>
                <a:solidFill>
                  <a:srgbClr val="101D3A"/>
                </a:solidFill>
              </a:defRPr>
            </a:lvl2pPr>
            <a:lvl3pPr>
              <a:defRPr>
                <a:solidFill>
                  <a:srgbClr val="101D3A"/>
                </a:solidFill>
              </a:defRPr>
            </a:lvl3pPr>
            <a:lvl4pPr>
              <a:defRPr>
                <a:solidFill>
                  <a:srgbClr val="101D3A"/>
                </a:solidFill>
              </a:defRPr>
            </a:lvl4pPr>
            <a:lvl5pPr>
              <a:defRPr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60" y="1608673"/>
            <a:ext cx="6272155" cy="4028153"/>
          </a:xfr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035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14076865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80304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08004" y="1781176"/>
            <a:ext cx="11082017" cy="3295651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584200" y="3002230"/>
            <a:ext cx="7950200" cy="683948"/>
          </a:xfrm>
        </p:spPr>
        <p:txBody>
          <a:bodyPr anchor="b" anchorCtr="0">
            <a:spAutoFit/>
          </a:bodyPr>
          <a:lstStyle>
            <a:lvl1pPr algn="l">
              <a:lnSpc>
                <a:spcPts val="5333"/>
              </a:lnSpc>
              <a:defRPr sz="3733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596903" y="4165393"/>
            <a:ext cx="7937500" cy="369332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01420" y="2605617"/>
            <a:ext cx="1846139" cy="184613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758149"/>
            <a:ext cx="12192000" cy="109985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093310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8379" y="1509183"/>
            <a:ext cx="521221" cy="7802035"/>
          </a:xfrm>
        </p:spPr>
        <p:txBody>
          <a:bodyPr vert="eaVert" lIns="47746" tIns="23868" rIns="47746" bIns="23868"/>
          <a:lstStyle>
            <a:lvl1pPr marL="0" marR="0" indent="0">
              <a:spcAft>
                <a:spcPts val="0"/>
              </a:spcAft>
              <a:defRPr sz="3067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41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5909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9760641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lue_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463965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947" y="1241427"/>
            <a:ext cx="10972800" cy="4632901"/>
          </a:xfrm>
        </p:spPr>
        <p:txBody>
          <a:bodyPr lIns="0" tIns="0" rIns="0" bIns="0">
            <a:normAutofit/>
          </a:bodyPr>
          <a:lstStyle>
            <a:lvl1pPr>
              <a:spcBef>
                <a:spcPts val="133"/>
              </a:spcBef>
              <a:spcAft>
                <a:spcPts val="133"/>
              </a:spcAft>
              <a:defRPr sz="24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33"/>
              </a:spcBef>
              <a:spcAft>
                <a:spcPts val="133"/>
              </a:spcAft>
              <a:buFont typeface="Museo Sans For Dell" pitchFamily="2" charset="0"/>
              <a:buChar char="–"/>
              <a:defRPr sz="2133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spcAft>
                <a:spcPts val="133"/>
              </a:spcAft>
              <a:defRPr sz="1867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33"/>
              </a:spcBef>
              <a:spcAft>
                <a:spcPts val="133"/>
              </a:spcAft>
              <a:defRPr sz="16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defRPr sz="1467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7919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41427"/>
            <a:ext cx="5364480" cy="4632901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56599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204328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586317" y="1237790"/>
            <a:ext cx="5364480" cy="2888167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33"/>
              </a:spcBef>
              <a:defRPr sz="2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77" indent="-309011">
              <a:spcBef>
                <a:spcPts val="133"/>
              </a:spcBef>
              <a:defRPr sz="2133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defRPr sz="1867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79969" y="4270917"/>
            <a:ext cx="11017251" cy="1603411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467"/>
            </a:lvl3pPr>
            <a:lvl4pPr>
              <a:defRPr sz="1467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44234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86397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5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79748" y="6331302"/>
            <a:ext cx="609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9FFC-C3F9-4523-895C-606DF81793ED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3103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3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257" y="1605796"/>
            <a:ext cx="11352109" cy="6465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511786" indent="0">
              <a:buNone/>
              <a:defRPr sz="2100"/>
            </a:lvl2pPr>
            <a:lvl3pPr marL="1023572" indent="0">
              <a:buNone/>
              <a:defRPr sz="2100"/>
            </a:lvl3pPr>
            <a:lvl4pPr marL="1535359" indent="0">
              <a:buNone/>
              <a:defRPr sz="2100"/>
            </a:lvl4pPr>
            <a:lvl5pPr marL="2047145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29263" y="2290754"/>
            <a:ext cx="3540772" cy="3611551"/>
          </a:xfrm>
        </p:spPr>
        <p:txBody>
          <a:bodyPr>
            <a:noAutofit/>
          </a:bodyPr>
          <a:lstStyle>
            <a:lvl1pPr marL="282361" indent="-282361">
              <a:buClr>
                <a:srgbClr val="007DBA"/>
              </a:buClr>
              <a:buFont typeface="Arial"/>
              <a:buChar char="•"/>
              <a:defRPr sz="1800">
                <a:solidFill>
                  <a:srgbClr val="101D3A"/>
                </a:solidFill>
              </a:defRPr>
            </a:lvl1pPr>
            <a:lvl2pPr marL="511786" indent="0">
              <a:buNone/>
              <a:defRPr sz="2100"/>
            </a:lvl2pPr>
            <a:lvl3pPr marL="1023572" indent="0">
              <a:buNone/>
              <a:defRPr sz="2100"/>
            </a:lvl3pPr>
            <a:lvl4pPr marL="1535359" indent="0">
              <a:buNone/>
              <a:defRPr sz="2100"/>
            </a:lvl4pPr>
            <a:lvl5pPr marL="2047145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9758" y="2290754"/>
            <a:ext cx="3525948" cy="3611551"/>
          </a:xfrm>
        </p:spPr>
        <p:txBody>
          <a:bodyPr>
            <a:noAutofit/>
          </a:bodyPr>
          <a:lstStyle>
            <a:lvl1pPr marL="282361" indent="-282361">
              <a:buClr>
                <a:srgbClr val="007DBA"/>
              </a:buClr>
              <a:buFont typeface="Arial"/>
              <a:buChar char="•"/>
              <a:defRPr sz="1800">
                <a:solidFill>
                  <a:srgbClr val="101D3A"/>
                </a:solidFill>
              </a:defRPr>
            </a:lvl1pPr>
            <a:lvl2pPr marL="511786" indent="0">
              <a:buNone/>
              <a:defRPr sz="2100"/>
            </a:lvl2pPr>
            <a:lvl3pPr marL="1023572" indent="0">
              <a:buNone/>
              <a:defRPr sz="2100"/>
            </a:lvl3pPr>
            <a:lvl4pPr marL="1535359" indent="0">
              <a:buNone/>
              <a:defRPr sz="2100"/>
            </a:lvl4pPr>
            <a:lvl5pPr marL="2047145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255426" y="2290754"/>
            <a:ext cx="3525948" cy="3611551"/>
          </a:xfrm>
        </p:spPr>
        <p:txBody>
          <a:bodyPr>
            <a:noAutofit/>
          </a:bodyPr>
          <a:lstStyle>
            <a:lvl1pPr marL="282361" indent="-282361">
              <a:buClr>
                <a:srgbClr val="007DBA"/>
              </a:buClr>
              <a:buFont typeface="Arial"/>
              <a:buChar char="•"/>
              <a:defRPr sz="1800">
                <a:solidFill>
                  <a:srgbClr val="101D3A"/>
                </a:solidFill>
              </a:defRPr>
            </a:lvl1pPr>
            <a:lvl2pPr marL="511786" indent="0">
              <a:buNone/>
              <a:defRPr sz="2100"/>
            </a:lvl2pPr>
            <a:lvl3pPr marL="1023572" indent="0">
              <a:buNone/>
              <a:defRPr sz="2100"/>
            </a:lvl3pPr>
            <a:lvl4pPr marL="1535359" indent="0">
              <a:buNone/>
              <a:defRPr sz="2100"/>
            </a:lvl4pPr>
            <a:lvl5pPr marL="2047145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255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3657600" cy="1790133"/>
          </a:xfrm>
          <a:prstGeom prst="roundRect">
            <a:avLst>
              <a:gd name="adj" fmla="val 2750"/>
            </a:avLst>
          </a:prstGeom>
          <a:solidFill>
            <a:schemeClr val="tx2"/>
          </a:solidFill>
          <a:ln w="9525"/>
        </p:spPr>
        <p:txBody>
          <a:bodyPr/>
          <a:lstStyle/>
          <a:p>
            <a:r>
              <a:rPr lang="en-US">
                <a:latin typeface="Museo For Dell" charset="0"/>
              </a:rPr>
              <a:t>Click to edit Master title style</a:t>
            </a:r>
            <a:endParaRPr lang="en-US">
              <a:latin typeface="Museo For Dell" charset="0"/>
              <a:ea typeface="Museo For Del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31060" y="685803"/>
            <a:ext cx="7547237" cy="5100884"/>
          </a:xfrm>
        </p:spPr>
        <p:txBody>
          <a:bodyPr>
            <a:noAutofit/>
          </a:bodyPr>
          <a:lstStyle/>
          <a:p>
            <a:pPr lvl="0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Click to edit Master text styles</a:t>
            </a:r>
          </a:p>
          <a:p>
            <a:pPr lvl="1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Second level</a:t>
            </a:r>
          </a:p>
          <a:p>
            <a:pPr lvl="2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Third level</a:t>
            </a:r>
          </a:p>
          <a:p>
            <a:pPr lvl="3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Fourth level</a:t>
            </a:r>
          </a:p>
          <a:p>
            <a:pPr lvl="4">
              <a:buClr>
                <a:schemeClr val="tx2"/>
              </a:buClr>
            </a:pPr>
            <a:r>
              <a:rPr lang="en-US" sz="2933">
                <a:solidFill>
                  <a:schemeClr val="tx2"/>
                </a:solidFill>
                <a:latin typeface="Museo Sans For Dell" charset="0"/>
              </a:rPr>
              <a:t>Fifth level</a:t>
            </a:r>
            <a:endParaRPr lang="en-US" sz="2933">
              <a:solidFill>
                <a:schemeClr val="tx2"/>
              </a:solidFill>
              <a:latin typeface="Museo Sans For Dell" charset="0"/>
              <a:ea typeface="Museo Sans For D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87138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_and_Content_Blue_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-1246458" y="3582639"/>
            <a:ext cx="7210340" cy="4318748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6793" y="3804995"/>
            <a:ext cx="3534519" cy="443198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rgbClr val="FFFFFF"/>
                </a:solidFill>
                <a:latin typeface="Museo Sans For Dell"/>
              </a:rPr>
              <a:t>Digital Business Services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45" y="6263781"/>
            <a:ext cx="503339" cy="50333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2155449" y="-228600"/>
            <a:ext cx="11061565" cy="5271512"/>
          </a:xfrm>
          <a:prstGeom prst="roundRect">
            <a:avLst>
              <a:gd name="adj" fmla="val 2752"/>
            </a:avLst>
          </a:prstGeom>
          <a:noFill/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04784" tIns="304784" rIns="304784" bIns="304784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r" defTabSz="1219110"/>
            <a:endParaRPr lang="en-US" sz="37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78792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590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400540345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315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I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13530" y="1844887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 cap="all"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530" y="3461118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5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7" y="3"/>
            <a:ext cx="6094444" cy="68561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tIns="451787" anchor="ctr" anchorCtr="0">
            <a:noAutofit/>
          </a:bodyPr>
          <a:lstStyle>
            <a:lvl1pPr marL="0" indent="0" algn="ctr">
              <a:buNone/>
              <a:defRPr sz="13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39352" y="1844887"/>
            <a:ext cx="5260385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9352" y="3461118"/>
            <a:ext cx="5260385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 baseline="0">
                <a:solidFill>
                  <a:srgbClr val="8F9093"/>
                </a:solidFill>
                <a:latin typeface="+mn-lt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39344" y="6293030"/>
            <a:ext cx="2743200" cy="36512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92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upperthird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50" y="2880360"/>
            <a:ext cx="5590903" cy="10972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6229" y="3063666"/>
            <a:ext cx="1103237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 cap="all" baseline="0">
                <a:solidFill>
                  <a:srgbClr val="006A96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229" y="4679897"/>
            <a:ext cx="11032371" cy="4871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70000"/>
              </a:lnSpc>
              <a:buNone/>
              <a:defRPr sz="21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38875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blue_Closing-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0619" y="353028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50000"/>
              </a:lnSpc>
              <a:spcBef>
                <a:spcPts val="495"/>
              </a:spcBef>
              <a:buFontTx/>
              <a:buNone/>
              <a:defRPr sz="2400" baseline="0">
                <a:solidFill>
                  <a:schemeClr val="bg1"/>
                </a:solidFill>
                <a:latin typeface="Calibri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16474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57" y="1608673"/>
            <a:ext cx="11352109" cy="4028153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100">
                <a:solidFill>
                  <a:srgbClr val="101D3A"/>
                </a:solidFill>
              </a:defRPr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464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07147FE-0400-43CE-B608-75EE1CCD8C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9A51-2960-451F-83B9-F9658179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418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+Photo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72301" y="1608673"/>
            <a:ext cx="4809067" cy="4028153"/>
          </a:xfrm>
        </p:spPr>
        <p:txBody>
          <a:bodyPr lIns="0" tIns="0" rIns="0" bIns="0"/>
          <a:lstStyle>
            <a:lvl1pPr marL="287319" indent="-287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1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1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5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5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3333" y="1624471"/>
            <a:ext cx="6267451" cy="4012354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511786" indent="0">
              <a:buNone/>
              <a:defRPr sz="3100"/>
            </a:lvl2pPr>
            <a:lvl3pPr marL="1023572" indent="0">
              <a:buNone/>
              <a:defRPr sz="2700"/>
            </a:lvl3pPr>
            <a:lvl4pPr marL="1535359" indent="0">
              <a:buNone/>
              <a:defRPr sz="2200"/>
            </a:lvl4pPr>
            <a:lvl5pPr marL="2047145" indent="0">
              <a:buNone/>
              <a:defRPr sz="2200"/>
            </a:lvl5pPr>
            <a:lvl6pPr marL="2558932" indent="0">
              <a:buNone/>
              <a:defRPr sz="2200"/>
            </a:lvl6pPr>
            <a:lvl7pPr marL="3070719" indent="0">
              <a:buNone/>
              <a:defRPr sz="2200"/>
            </a:lvl7pPr>
            <a:lvl8pPr marL="3582505" indent="0">
              <a:buNone/>
              <a:defRPr sz="2200"/>
            </a:lvl8pPr>
            <a:lvl9pPr marL="4094293" indent="0">
              <a:buNone/>
              <a:defRPr sz="2200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PNG file 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A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85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theme" Target="../theme/theme4.xml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5.xml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image" Target="../media/image11.png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5.xml"/><Relationship Id="rId19" Type="http://schemas.openxmlformats.org/officeDocument/2006/relationships/theme" Target="../theme/theme6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20" Type="http://schemas.openxmlformats.org/officeDocument/2006/relationships/image" Target="../media/image11.png"/><Relationship Id="rId1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3.xml"/><Relationship Id="rId19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  <a:prstGeom prst="rect">
            <a:avLst/>
          </a:prstGeom>
        </p:spPr>
        <p:txBody>
          <a:bodyPr vert="horz" lIns="91426" tIns="0" rIns="91426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23" y="1600203"/>
            <a:ext cx="10972800" cy="4525963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623" y="6291885"/>
            <a:ext cx="2743200" cy="365125"/>
          </a:xfrm>
          <a:prstGeom prst="rect">
            <a:avLst/>
          </a:prstGeom>
        </p:spPr>
        <p:txBody>
          <a:bodyPr vert="horz" lIns="0" tIns="45719" rIns="91436" bIns="45719" rtlCol="0" anchor="ctr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1" r:id="rId2"/>
  </p:sldLayoutIdLst>
  <p:hf hdr="0" dt="0"/>
  <p:txStyles>
    <p:titleStyle>
      <a:lvl1pPr algn="l" defTabSz="457120" rtl="0" eaLnBrk="1" latinLnBrk="0" hangingPunct="1">
        <a:spcBef>
          <a:spcPct val="0"/>
        </a:spcBef>
        <a:buNone/>
        <a:defRPr sz="3300" b="1" kern="1200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342840" indent="-342840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04" indent="-228561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27" indent="-228561" algn="l" defTabSz="45712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47" indent="-228561" algn="l" defTabSz="45712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169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1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3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4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1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495" y="152400"/>
            <a:ext cx="11371232" cy="914400"/>
          </a:xfrm>
          <a:prstGeom prst="rect">
            <a:avLst/>
          </a:prstGeom>
        </p:spPr>
        <p:txBody>
          <a:bodyPr vert="horz" lIns="0" tIns="0" rIns="91426" bIns="0" rtlCol="0" anchor="b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1608670"/>
            <a:ext cx="11358032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495" y="6291886"/>
            <a:ext cx="316573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l">
              <a:defRPr sz="1000">
                <a:solidFill>
                  <a:srgbClr val="101D3A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759" y="6291886"/>
            <a:ext cx="5166676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1" r:id="rId7"/>
    <p:sldLayoutId id="2147483747" r:id="rId8"/>
    <p:sldLayoutId id="2147483884" r:id="rId9"/>
  </p:sldLayoutIdLst>
  <p:hf hdr="0" dt="0"/>
  <p:txStyles>
    <p:titleStyle>
      <a:lvl1pPr algn="l" defTabSz="457120" rtl="0" eaLnBrk="1" latinLnBrk="0" hangingPunct="1">
        <a:lnSpc>
          <a:spcPts val="3000"/>
        </a:lnSpc>
        <a:spcBef>
          <a:spcPct val="0"/>
        </a:spcBef>
        <a:buNone/>
        <a:defRPr sz="2800" b="1" kern="1200" baseline="0">
          <a:solidFill>
            <a:srgbClr val="006A96"/>
          </a:solidFill>
          <a:latin typeface="calibri" charset="0"/>
          <a:ea typeface="+mj-ea"/>
          <a:cs typeface="+mj-cs"/>
        </a:defRPr>
      </a:lvl1pPr>
    </p:titleStyle>
    <p:bodyStyle>
      <a:lvl1pPr marL="342840" indent="-342840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823" indent="-28570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2804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599927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047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169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1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3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4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1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6" userDrawn="1">
          <p15:clr>
            <a:srgbClr val="F26B43"/>
          </p15:clr>
        </p15:guide>
        <p15:guide id="4" pos="7424" userDrawn="1">
          <p15:clr>
            <a:srgbClr val="F26B43"/>
          </p15:clr>
        </p15:guide>
        <p15:guide id="5" orient="horz" pos="624" userDrawn="1">
          <p15:clr>
            <a:srgbClr val="F26B43"/>
          </p15:clr>
        </p15:guide>
        <p15:guide id="7" orient="horz" pos="1008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3340" y="230684"/>
            <a:ext cx="11358033" cy="1143000"/>
          </a:xfrm>
          <a:prstGeom prst="rect">
            <a:avLst/>
          </a:prstGeom>
        </p:spPr>
        <p:txBody>
          <a:bodyPr vert="horz" lIns="0" tIns="45714" rIns="0" bIns="45714" rtlCol="0" anchor="ctr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23333" y="1552919"/>
            <a:ext cx="11358032" cy="4525963"/>
          </a:xfrm>
          <a:prstGeom prst="rect">
            <a:avLst/>
          </a:prstGeom>
        </p:spPr>
        <p:txBody>
          <a:bodyPr vert="horz" lIns="0" tIns="45714" rIns="0" bIns="45714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6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</p:sldLayoutIdLst>
  <p:hf hdr="0" dt="0"/>
  <p:txStyles>
    <p:titleStyle>
      <a:lvl1pPr algn="l" defTabSz="457120" rtl="0" eaLnBrk="1" latinLnBrk="0" hangingPunct="1">
        <a:spcBef>
          <a:spcPct val="0"/>
        </a:spcBef>
        <a:buNone/>
        <a:defRPr sz="2400" b="1" kern="1200" baseline="0">
          <a:solidFill>
            <a:srgbClr val="101D3A"/>
          </a:solidFill>
          <a:latin typeface="calibri" charset="0"/>
          <a:ea typeface="+mj-ea"/>
          <a:cs typeface="+mj-cs"/>
        </a:defRPr>
      </a:lvl1pPr>
    </p:titleStyle>
    <p:bodyStyle>
      <a:lvl1pPr marL="342840" indent="-342840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rgbClr val="101D3A"/>
          </a:solidFill>
          <a:latin typeface="+mn-lt"/>
          <a:ea typeface="+mn-ea"/>
          <a:cs typeface="+mn-cs"/>
        </a:defRPr>
      </a:lvl1pPr>
      <a:lvl2pPr marL="742823" indent="-28570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rgbClr val="101D3A"/>
          </a:solidFill>
          <a:latin typeface="+mn-lt"/>
          <a:ea typeface="+mn-ea"/>
          <a:cs typeface="+mn-cs"/>
        </a:defRPr>
      </a:lvl2pPr>
      <a:lvl3pPr marL="1142804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2000" kern="1200" baseline="0">
          <a:solidFill>
            <a:srgbClr val="101D3A"/>
          </a:solidFill>
          <a:latin typeface="+mn-lt"/>
          <a:ea typeface="+mn-ea"/>
          <a:cs typeface="+mn-cs"/>
        </a:defRPr>
      </a:lvl3pPr>
      <a:lvl4pPr marL="1599927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800" kern="1200" baseline="0">
          <a:solidFill>
            <a:srgbClr val="101D3A"/>
          </a:solidFill>
          <a:latin typeface="+mn-lt"/>
          <a:ea typeface="+mn-ea"/>
          <a:cs typeface="+mn-cs"/>
        </a:defRPr>
      </a:lvl4pPr>
      <a:lvl5pPr marL="2057047" indent="-228561" algn="l" defTabSz="45712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600" kern="1200" baseline="0">
          <a:solidFill>
            <a:srgbClr val="101D3A"/>
          </a:solidFill>
          <a:latin typeface="+mn-lt"/>
          <a:ea typeface="+mn-ea"/>
          <a:cs typeface="+mn-cs"/>
        </a:defRPr>
      </a:lvl5pPr>
      <a:lvl6pPr marL="2514169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1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3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4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1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1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sz="1333"/>
              <a:t>Fourth level</a:t>
            </a:r>
            <a:endParaRPr lang="en-US"/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bg1"/>
                </a:buClr>
              </a:pPr>
              <a:t>9/19/17</a:t>
            </a:fld>
            <a:endParaRPr lang="en-US" sz="120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bg1"/>
                </a:buClr>
              </a:pPr>
              <a:t>9/19/17</a:t>
            </a:fld>
            <a:endParaRPr lang="en-US" sz="120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200" kern="120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200" kern="120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2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1200" kern="120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dell_gray_logo.pn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 bwMode="black">
          <a:xfrm>
            <a:off x="11219770" y="6064111"/>
            <a:ext cx="627780" cy="6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4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33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33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84200" y="261561"/>
            <a:ext cx="10998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73971"/>
            <a:ext cx="10998200" cy="14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pic>
        <p:nvPicPr>
          <p:cNvPr id="10" name="Picture 2" descr="C:\Users\coy_poage.AMERICAS\Documents\Marketing\Graphics\LOGOS\Dell-logo-gray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8673" y="6090315"/>
            <a:ext cx="577756" cy="5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283" y="6435960"/>
            <a:ext cx="353568" cy="1584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067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1067" kern="1200">
              <a:solidFill>
                <a:schemeClr val="bg2">
                  <a:lumMod val="50000"/>
                  <a:lumOff val="50000"/>
                </a:schemeClr>
              </a:solidFill>
              <a:latin typeface="Museo Sans For Dell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600" y="6432110"/>
            <a:ext cx="1244600" cy="166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1200" kern="120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9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chemeClr val="tx1">
                    <a:lumMod val="60000"/>
                    <a:lumOff val="40000"/>
                  </a:schemeClr>
                </a:solidFill>
                <a:latin typeface="Museo Sans For Dell"/>
              </a:rPr>
              <a:t>Digital Business Consulting</a:t>
            </a:r>
          </a:p>
        </p:txBody>
      </p:sp>
    </p:spTree>
    <p:extLst>
      <p:ext uri="{BB962C8B-B14F-4D97-AF65-F5344CB8AC3E}">
        <p14:creationId xmlns:p14="http://schemas.microsoft.com/office/powerpoint/2010/main" val="2536365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5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0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600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2667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4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1212820" indent="-29421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133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For Dell 300" pitchFamily="50" charset="0"/>
        <a:buChar char="–"/>
        <a:defRPr sz="1867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84200" y="261561"/>
            <a:ext cx="10998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73971"/>
            <a:ext cx="10998200" cy="14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pic>
        <p:nvPicPr>
          <p:cNvPr id="10" name="Picture 2" descr="C:\Users\coy_poage.AMERICAS\Documents\Marketing\Graphics\LOGOS\Dell-logo-gray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8673" y="6090315"/>
            <a:ext cx="577756" cy="5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283" y="6435960"/>
            <a:ext cx="353568" cy="1584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067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1067" kern="1200">
              <a:solidFill>
                <a:schemeClr val="bg2">
                  <a:lumMod val="50000"/>
                  <a:lumOff val="50000"/>
                </a:schemeClr>
              </a:solidFill>
              <a:latin typeface="Museo Sans For Dell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600" y="6432110"/>
            <a:ext cx="1244600" cy="166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1200" kern="120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9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chemeClr val="tx1">
                    <a:lumMod val="60000"/>
                    <a:lumOff val="40000"/>
                  </a:schemeClr>
                </a:solidFill>
                <a:latin typeface="Museo Sans For Dell"/>
              </a:rPr>
              <a:t>Digital Business Consulting</a:t>
            </a:r>
          </a:p>
        </p:txBody>
      </p:sp>
    </p:spTree>
    <p:extLst>
      <p:ext uri="{BB962C8B-B14F-4D97-AF65-F5344CB8AC3E}">
        <p14:creationId xmlns:p14="http://schemas.microsoft.com/office/powerpoint/2010/main" val="34998113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0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600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2667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4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1212820" indent="-29421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133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For Dell 300" pitchFamily="50" charset="0"/>
        <a:buChar char="–"/>
        <a:defRPr sz="1867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84200" y="261561"/>
            <a:ext cx="10998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73971"/>
            <a:ext cx="10998200" cy="14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85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Museo Sans For Dell"/>
                <a:ea typeface="ＭＳ Ｐゴシック" pitchFamily="34" charset="-128"/>
              </a:rPr>
              <a:pPr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5C3"/>
                </a:buClr>
              </a:pPr>
              <a:t>9/19/17</a:t>
            </a:fld>
            <a:endParaRPr lang="en-US" sz="1200">
              <a:solidFill>
                <a:srgbClr val="000000">
                  <a:lumMod val="50000"/>
                  <a:lumOff val="50000"/>
                </a:srgbClr>
              </a:solidFill>
              <a:latin typeface="Museo Sans For Dell"/>
              <a:ea typeface="ＭＳ Ｐゴシック" pitchFamily="34" charset="-128"/>
            </a:endParaRPr>
          </a:p>
        </p:txBody>
      </p:sp>
      <p:pic>
        <p:nvPicPr>
          <p:cNvPr id="10" name="Picture 2" descr="C:\Users\coy_poage.AMERICAS\Documents\Marketing\Graphics\LOGOS\Dell-logo-gray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8673" y="6090315"/>
            <a:ext cx="577756" cy="5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283" y="6435960"/>
            <a:ext cx="353568" cy="1584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1067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1067" kern="1200">
              <a:solidFill>
                <a:schemeClr val="bg2">
                  <a:lumMod val="50000"/>
                  <a:lumOff val="50000"/>
                </a:schemeClr>
              </a:solidFill>
              <a:latin typeface="Museo Sans For Dell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600" y="6432110"/>
            <a:ext cx="1244600" cy="166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1200" kern="1200">
                <a:solidFill>
                  <a:schemeClr val="bg2">
                    <a:lumMod val="50000"/>
                    <a:lumOff val="50000"/>
                  </a:schemeClr>
                </a:solidFill>
                <a:latin typeface="Museo Sans For Dell" pitchFamily="2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9" name="TextBox 3"/>
          <p:cNvSpPr txBox="1"/>
          <p:nvPr userDrawn="1"/>
        </p:nvSpPr>
        <p:spPr bwMode="black">
          <a:xfrm>
            <a:off x="7256813" y="6436644"/>
            <a:ext cx="3657600" cy="16421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1219110" fontAlgn="auto"/>
            <a:r>
              <a:rPr lang="en-US" sz="1067">
                <a:solidFill>
                  <a:schemeClr val="tx1">
                    <a:lumMod val="60000"/>
                    <a:lumOff val="40000"/>
                  </a:schemeClr>
                </a:solidFill>
                <a:latin typeface="Museo Sans For Dell"/>
              </a:rPr>
              <a:t>Digital Business Consulting</a:t>
            </a:r>
          </a:p>
        </p:txBody>
      </p:sp>
    </p:spTree>
    <p:extLst>
      <p:ext uri="{BB962C8B-B14F-4D97-AF65-F5344CB8AC3E}">
        <p14:creationId xmlns:p14="http://schemas.microsoft.com/office/powerpoint/2010/main" val="213354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0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600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2667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4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1212820" indent="-29421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2133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1"/>
        </a:buClr>
        <a:buFont typeface="Museo For Dell 300" pitchFamily="50" charset="0"/>
        <a:buChar char="–"/>
        <a:defRPr sz="1867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  <a:prstGeom prst="rect">
            <a:avLst/>
          </a:prstGeom>
        </p:spPr>
        <p:txBody>
          <a:bodyPr vert="horz" lIns="91426" tIns="0" rIns="91426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23" y="1600203"/>
            <a:ext cx="10972800" cy="4525963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623" y="6291885"/>
            <a:ext cx="2743200" cy="365125"/>
          </a:xfrm>
          <a:prstGeom prst="rect">
            <a:avLst/>
          </a:prstGeom>
        </p:spPr>
        <p:txBody>
          <a:bodyPr vert="horz" lIns="0" tIns="45719" rIns="91436" bIns="45719" rtlCol="0" anchor="ctr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6" r:id="rId6"/>
    <p:sldLayoutId id="2147483887" r:id="rId7"/>
  </p:sldLayoutIdLst>
  <p:hf hdr="0" dt="0"/>
  <p:txStyles>
    <p:titleStyle>
      <a:lvl1pPr algn="l" defTabSz="457120" rtl="0" eaLnBrk="1" latinLnBrk="0" hangingPunct="1">
        <a:spcBef>
          <a:spcPct val="0"/>
        </a:spcBef>
        <a:buNone/>
        <a:defRPr sz="3300" b="1" kern="1200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342840" indent="-342840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04" indent="-228561" algn="l" defTabSz="45712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27" indent="-228561" algn="l" defTabSz="45712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47" indent="-228561" algn="l" defTabSz="45712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169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1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3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4" indent="-228561" algn="l" defTabSz="45712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1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3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9.png"/><Relationship Id="rId5" Type="http://schemas.openxmlformats.org/officeDocument/2006/relationships/image" Target="../media/image31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Enterprise </a:t>
            </a:r>
            <a:r>
              <a:rPr lang="en-US" smtClean="0"/>
              <a:t>Systems </a:t>
            </a:r>
            <a:r>
              <a:rPr lang="en-US" dirty="0" smtClean="0"/>
              <a:t>Renewal - FINANCE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6229" y="4641437"/>
            <a:ext cx="11032371" cy="4871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Academic Fiscal </a:t>
            </a:r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67732" y="5128617"/>
            <a:ext cx="359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September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19,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144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257" y="1608673"/>
            <a:ext cx="11352109" cy="5048337"/>
          </a:xfrm>
        </p:spPr>
        <p:txBody>
          <a:bodyPr>
            <a:noAutofit/>
          </a:bodyPr>
          <a:lstStyle/>
          <a:p>
            <a:pPr marL="342265" indent="-342265"/>
            <a:r>
              <a:rPr lang="en-US" sz="2000" dirty="0" smtClean="0"/>
              <a:t>This is too complicated and there are too many moving pieces</a:t>
            </a:r>
          </a:p>
          <a:p>
            <a:pPr marL="342265" indent="-342265"/>
            <a:r>
              <a:rPr lang="en-US" sz="2000" dirty="0" smtClean="0"/>
              <a:t>There are lots of challenges, and they’re challenging</a:t>
            </a:r>
          </a:p>
          <a:p>
            <a:pPr marL="342265" indent="-342265"/>
            <a:r>
              <a:rPr lang="en-US" sz="2000" dirty="0" smtClean="0"/>
              <a:t>It’s going to takes a village but our people have day job</a:t>
            </a:r>
          </a:p>
          <a:p>
            <a:pPr marL="342265" indent="-342265"/>
            <a:r>
              <a:rPr lang="en-US" sz="2000" dirty="0" smtClean="0"/>
              <a:t>It’s too much change to deal with all at the same time</a:t>
            </a:r>
          </a:p>
          <a:p>
            <a:pPr marL="342265" indent="-342265"/>
            <a:r>
              <a:rPr lang="en-US" sz="2000" dirty="0" smtClean="0"/>
              <a:t>We can’t possibly do other projects while UC Path is going on</a:t>
            </a:r>
          </a:p>
          <a:p>
            <a:pPr marL="342265" indent="-342265"/>
            <a:r>
              <a:rPr lang="en-US" sz="2000" dirty="0" smtClean="0"/>
              <a:t>There’s no way to backfill for people with 25+ years of institutional knowledge</a:t>
            </a:r>
            <a:endParaRPr lang="en-US" sz="1800" dirty="0"/>
          </a:p>
          <a:p>
            <a:pPr marL="342265" indent="-342265"/>
            <a:r>
              <a:rPr lang="en-US" sz="2000" dirty="0" smtClean="0"/>
              <a:t>We’re unique, and will need lots of custom software to meet our special needs</a:t>
            </a:r>
          </a:p>
          <a:p>
            <a:pPr marL="342265" indent="-342265"/>
            <a:r>
              <a:rPr lang="en-US" sz="2000" dirty="0"/>
              <a:t>O</a:t>
            </a:r>
            <a:r>
              <a:rPr lang="en-US" sz="2000" dirty="0" smtClean="0"/>
              <a:t>rganizational change management, individual and group resistance, and all of the above</a:t>
            </a:r>
          </a:p>
          <a:p>
            <a:pPr marL="342265" indent="-342265"/>
            <a:r>
              <a:rPr lang="en-US" sz="2000" dirty="0" smtClean="0"/>
              <a:t>Staff turnover, retirements, burn out</a:t>
            </a:r>
          </a:p>
          <a:p>
            <a:pPr marL="0" indent="0">
              <a:buNone/>
            </a:pPr>
            <a:r>
              <a:rPr lang="en-US" sz="2000" b="1" dirty="0" smtClean="0"/>
              <a:t>Page 1 of ###</a:t>
            </a:r>
          </a:p>
          <a:p>
            <a:pPr marL="342265" indent="-342265" algn="r"/>
            <a:endParaRPr lang="en-US" sz="2000" dirty="0"/>
          </a:p>
          <a:p>
            <a:pPr marL="342265" indent="-342265" algn="r"/>
            <a:endParaRPr lang="en-US" sz="2000" dirty="0" smtClean="0"/>
          </a:p>
          <a:p>
            <a:pPr marL="342265" indent="-342265"/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What </a:t>
            </a:r>
            <a:r>
              <a:rPr lang="en-US" sz="3600" dirty="0"/>
              <a:t>are </a:t>
            </a:r>
            <a:r>
              <a:rPr lang="en-US" sz="3600" dirty="0" smtClean="0"/>
              <a:t>possible challenges?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ESR Procurement Strategy </a:t>
            </a:r>
            <a:r>
              <a:rPr lang="mr-IN" dirty="0" smtClean="0"/>
              <a:t>–</a:t>
            </a:r>
            <a:r>
              <a:rPr lang="en-US" dirty="0" smtClean="0"/>
              <a:t> “bake off”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BD7E-3FB1-46E0-88A2-F69CF9BE5A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6019748" y="2715801"/>
            <a:ext cx="2323985" cy="141426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8279093" y="2477583"/>
            <a:ext cx="2725334" cy="19514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137" y="4914012"/>
            <a:ext cx="2698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 everything the current system does and processes surrounding current system.  Requirements built based on current systems and processes.  </a:t>
            </a:r>
            <a:endParaRPr lang="en-US" sz="1600" dirty="0"/>
          </a:p>
        </p:txBody>
      </p:sp>
      <p:sp>
        <p:nvSpPr>
          <p:cNvPr id="14" name="Pentagon 13"/>
          <p:cNvSpPr/>
          <p:nvPr/>
        </p:nvSpPr>
        <p:spPr>
          <a:xfrm>
            <a:off x="287229" y="2093587"/>
            <a:ext cx="3360433" cy="250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Image result for d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1973096"/>
            <a:ext cx="2254376" cy="2254376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1"/>
            </a:outerShdw>
            <a:softEdge rad="292100"/>
          </a:effectLst>
        </p:spPr>
      </p:pic>
      <p:sp>
        <p:nvSpPr>
          <p:cNvPr id="13" name="TextBox 12"/>
          <p:cNvSpPr txBox="1"/>
          <p:nvPr/>
        </p:nvSpPr>
        <p:spPr>
          <a:xfrm>
            <a:off x="3369338" y="4925417"/>
            <a:ext cx="2182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RFP issued with scope and questions based on gathered requirements.  </a:t>
            </a:r>
          </a:p>
        </p:txBody>
      </p:sp>
      <p:pic>
        <p:nvPicPr>
          <p:cNvPr id="1032" name="Picture 8" descr="Image result for system de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44" y="2799986"/>
            <a:ext cx="1810886" cy="124589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77194" y="4516553"/>
            <a:ext cx="231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Finalists Demo their solution’s capabilities and supplier is awarded based on demo and RFP responses.</a:t>
            </a:r>
            <a:endParaRPr lang="en-US" sz="1600" dirty="0"/>
          </a:p>
        </p:txBody>
      </p:sp>
      <p:sp>
        <p:nvSpPr>
          <p:cNvPr id="16" name="Pentagon 15"/>
          <p:cNvSpPr/>
          <p:nvPr/>
        </p:nvSpPr>
        <p:spPr>
          <a:xfrm>
            <a:off x="3613447" y="2728727"/>
            <a:ext cx="2406302" cy="13919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 descr="Image result for r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11" y="2936508"/>
            <a:ext cx="1709734" cy="11841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39979" y="4673052"/>
            <a:ext cx="2186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Awarded supplier and Business explore systems capabilities and mapping to processes.  Project implementation.</a:t>
            </a:r>
            <a:endParaRPr lang="en-US" sz="1600" dirty="0"/>
          </a:p>
        </p:txBody>
      </p:sp>
      <p:pic>
        <p:nvPicPr>
          <p:cNvPr id="1034" name="Picture 10" descr="Image result for project implemen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93" y="2721571"/>
            <a:ext cx="2046034" cy="136227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7229" y="1649506"/>
            <a:ext cx="207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2-6 months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73722" y="2041825"/>
            <a:ext cx="1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weeks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1844" y="2047366"/>
            <a:ext cx="1546085" cy="36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3-4 weeks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18901" y="1351208"/>
            <a:ext cx="419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Preplanning and Project Implementation</a:t>
            </a:r>
            <a:endParaRPr lang="en-US" b="1" u="sng" dirty="0"/>
          </a:p>
        </p:txBody>
      </p:sp>
      <p:sp>
        <p:nvSpPr>
          <p:cNvPr id="7" name="7-Point Star 6"/>
          <p:cNvSpPr/>
          <p:nvPr/>
        </p:nvSpPr>
        <p:spPr>
          <a:xfrm>
            <a:off x="7214941" y="1586738"/>
            <a:ext cx="1598701" cy="136459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Selection</a:t>
            </a:r>
            <a:endParaRPr lang="en-US" sz="13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587023" y="427039"/>
            <a:ext cx="10972800" cy="1143000"/>
          </a:xfrm>
          <a:prstGeom prst="rect">
            <a:avLst/>
          </a:prstGeom>
        </p:spPr>
        <p:txBody>
          <a:bodyPr vert="horz" lIns="91426" tIns="0" rIns="91426" bIns="0" rtlCol="0" anchor="ctr" anchorCtr="0">
            <a:normAutofit/>
          </a:bodyPr>
          <a:lstStyle>
            <a:lvl1pPr algn="l" defTabSz="457120" rtl="0" eaLnBrk="1" latinLnBrk="0" hangingPunct="1"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Traditional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5254778" y="1446544"/>
            <a:ext cx="3999967" cy="27922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9200589" y="2080103"/>
            <a:ext cx="2725334" cy="19514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787" y="4454997"/>
            <a:ext cx="2698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Baseline requirements built using RFPs from universities with similar profiles.  Combined with business processes and validated with stakeholders. 6 weeks</a:t>
            </a:r>
            <a:endParaRPr lang="en-US" sz="1600" dirty="0"/>
          </a:p>
        </p:txBody>
      </p:sp>
      <p:sp>
        <p:nvSpPr>
          <p:cNvPr id="14" name="Pentagon 13"/>
          <p:cNvSpPr/>
          <p:nvPr/>
        </p:nvSpPr>
        <p:spPr>
          <a:xfrm>
            <a:off x="372787" y="2080103"/>
            <a:ext cx="2518529" cy="1717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Image result for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9" y="2317477"/>
            <a:ext cx="1397716" cy="1397716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1"/>
            </a:outerShdw>
            <a:softEdge rad="292100"/>
          </a:effectLst>
        </p:spPr>
      </p:pic>
      <p:sp>
        <p:nvSpPr>
          <p:cNvPr id="13" name="TextBox 12"/>
          <p:cNvSpPr txBox="1"/>
          <p:nvPr/>
        </p:nvSpPr>
        <p:spPr>
          <a:xfrm>
            <a:off x="2809845" y="4516553"/>
            <a:ext cx="2182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RFP issued with scope and questions based on consolidated requirements.  </a:t>
            </a:r>
          </a:p>
          <a:p>
            <a:r>
              <a:rPr lang="en-US" sz="1600" dirty="0" smtClean="0"/>
              <a:t>4 weeks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3754" y="4341929"/>
            <a:ext cx="231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Finalists are given current business process to show actual implementation of system.  Example of system capabilities and mapping to business scenario.</a:t>
            </a:r>
            <a:endParaRPr lang="en-US" sz="1600" dirty="0"/>
          </a:p>
        </p:txBody>
      </p:sp>
      <p:sp>
        <p:nvSpPr>
          <p:cNvPr id="16" name="Pentagon 15"/>
          <p:cNvSpPr/>
          <p:nvPr/>
        </p:nvSpPr>
        <p:spPr>
          <a:xfrm>
            <a:off x="2797748" y="2280442"/>
            <a:ext cx="2530603" cy="14491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 descr="Image result for r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97" y="2346871"/>
            <a:ext cx="1709734" cy="11841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00589" y="4255065"/>
            <a:ext cx="2186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Awarded supplier and Business continue mapping system to  processes and engage in project implementation.</a:t>
            </a:r>
            <a:endParaRPr lang="en-US" sz="1600" dirty="0"/>
          </a:p>
        </p:txBody>
      </p:sp>
      <p:pic>
        <p:nvPicPr>
          <p:cNvPr id="2052" name="Picture 4" descr="Image result for Bake o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11" y="1824578"/>
            <a:ext cx="3040530" cy="19732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project implemen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89" y="2257811"/>
            <a:ext cx="2046034" cy="136227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787" y="1683916"/>
            <a:ext cx="15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Weeks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7748" y="1824578"/>
            <a:ext cx="173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4778" y="978734"/>
            <a:ext cx="261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Weeks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0331" y="574273"/>
            <a:ext cx="34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Preplanning</a:t>
            </a:r>
            <a:endParaRPr lang="en-US" b="1" u="sng" dirty="0"/>
          </a:p>
        </p:txBody>
      </p:sp>
      <p:sp>
        <p:nvSpPr>
          <p:cNvPr id="21" name="7-Point Star 20"/>
          <p:cNvSpPr/>
          <p:nvPr/>
        </p:nvSpPr>
        <p:spPr>
          <a:xfrm>
            <a:off x="8034146" y="567554"/>
            <a:ext cx="1598701" cy="136459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Selection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9536287" y="336464"/>
            <a:ext cx="20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Implementation</a:t>
            </a:r>
            <a:endParaRPr lang="en-US" u="sng" dirty="0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587023" y="427039"/>
            <a:ext cx="10972800" cy="1143000"/>
          </a:xfrm>
          <a:prstGeom prst="rect">
            <a:avLst/>
          </a:prstGeom>
        </p:spPr>
        <p:txBody>
          <a:bodyPr vert="horz" lIns="91426" tIns="0" rIns="91426" bIns="0" rtlCol="0" anchor="ctr" anchorCtr="0">
            <a:normAutofit/>
          </a:bodyPr>
          <a:lstStyle>
            <a:lvl1pPr algn="l" defTabSz="457120" rtl="0" eaLnBrk="1" latinLnBrk="0" hangingPunct="1"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Bake off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7100" y="596736"/>
            <a:ext cx="5575300" cy="1028700"/>
          </a:xfrm>
          <a:prstGeom prst="rect">
            <a:avLst/>
          </a:prstGeom>
          <a:solidFill>
            <a:schemeClr val="accent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and Requirements documentation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7233" y="592653"/>
            <a:ext cx="15621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RFP Issued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4166" y="595828"/>
            <a:ext cx="1447800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Supplier Demo's </a:t>
            </a:r>
          </a:p>
        </p:txBody>
      </p:sp>
      <p:sp>
        <p:nvSpPr>
          <p:cNvPr id="17" name="32-Point Star 16"/>
          <p:cNvSpPr/>
          <p:nvPr/>
        </p:nvSpPr>
        <p:spPr>
          <a:xfrm>
            <a:off x="9508132" y="474107"/>
            <a:ext cx="1625600" cy="14097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Award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365" y="244382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RFP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33451" y="2475304"/>
            <a:ext cx="2044700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Process and Requirements documentation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7461" y="2472645"/>
            <a:ext cx="1028700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RFP Issued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0500" y="2472645"/>
            <a:ext cx="1473200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Supplier Demo's </a:t>
            </a:r>
          </a:p>
        </p:txBody>
      </p:sp>
      <p:sp>
        <p:nvSpPr>
          <p:cNvPr id="24" name="32-Point Star 23"/>
          <p:cNvSpPr/>
          <p:nvPr/>
        </p:nvSpPr>
        <p:spPr>
          <a:xfrm>
            <a:off x="5473700" y="2313068"/>
            <a:ext cx="1562100" cy="130175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Award 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27100" y="3787775"/>
            <a:ext cx="8877300" cy="28575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0142437">
            <a:off x="1239079" y="3908783"/>
            <a:ext cx="461665" cy="1895664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142437">
            <a:off x="3620361" y="3908783"/>
            <a:ext cx="461665" cy="1895664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20142437">
            <a:off x="4811002" y="3906457"/>
            <a:ext cx="461665" cy="1948211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20142437">
            <a:off x="6001643" y="3902098"/>
            <a:ext cx="461665" cy="2046678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20142437">
            <a:off x="7192284" y="3903686"/>
            <a:ext cx="461665" cy="2010808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0142437">
            <a:off x="8382925" y="3902098"/>
            <a:ext cx="461665" cy="2046678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0142437">
            <a:off x="9573568" y="3902098"/>
            <a:ext cx="461665" cy="2046678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704849" y="2132485"/>
            <a:ext cx="774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Financial System RFP  - Bake Off Method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142437">
            <a:off x="2429720" y="3908783"/>
            <a:ext cx="461665" cy="1895664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 smtClean="0"/>
              <a:t>Month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ESR PROGRAM ROADMAP </a:t>
            </a:r>
            <a:r>
              <a:rPr lang="en-US" smtClean="0"/>
              <a:t>and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BD7E-3FB1-46E0-88A2-F69CF9BE5A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6" y="0"/>
            <a:ext cx="1210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798" y="97281"/>
            <a:ext cx="11371232" cy="460426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ESR PROGRAM STRUCTURE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035665" y="2429087"/>
            <a:ext cx="1967498" cy="8900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Kevin Chou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ESR Director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0303" y="680426"/>
            <a:ext cx="10608383" cy="11406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IT Governance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Enterprise Information Services Committee (EISC)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Financial | Human Resources | Research | Student | Health (UCSD/UCI) | </a:t>
            </a:r>
            <a:r>
              <a:rPr lang="en-US" sz="900" dirty="0" err="1">
                <a:solidFill>
                  <a:schemeClr val="tx1"/>
                </a:solidFill>
              </a:rPr>
              <a:t>UCPath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83584" y="2429087"/>
            <a:ext cx="1967500" cy="8900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b="1" u="sng" dirty="0" smtClean="0">
                <a:solidFill>
                  <a:schemeClr val="tx1"/>
                </a:solidFill>
              </a:rPr>
              <a:t>Change Facilitation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Steve Ross, </a:t>
            </a:r>
            <a:r>
              <a:rPr lang="en-US" sz="900" dirty="0" smtClean="0">
                <a:solidFill>
                  <a:schemeClr val="tx1"/>
                </a:solidFill>
              </a:rPr>
              <a:t>AVC Academic Resources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marL="114300" indent="-114300"/>
            <a:r>
              <a:rPr lang="en-US" sz="900" b="1" dirty="0" smtClean="0">
                <a:solidFill>
                  <a:schemeClr val="tx1"/>
                </a:solidFill>
              </a:rPr>
              <a:t>Don Portugal, </a:t>
            </a:r>
            <a:r>
              <a:rPr lang="en-US" sz="900" dirty="0" smtClean="0">
                <a:solidFill>
                  <a:schemeClr val="tx1"/>
                </a:solidFill>
              </a:rPr>
              <a:t>Director Medical Center Business Applications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Kevin Chou, </a:t>
            </a:r>
            <a:r>
              <a:rPr lang="en-US" sz="900" dirty="0" smtClean="0">
                <a:solidFill>
                  <a:schemeClr val="tx1"/>
                </a:solidFill>
              </a:rPr>
              <a:t>ESR Director</a:t>
            </a:r>
            <a:endParaRPr lang="en-US" sz="900" b="1" dirty="0" smtClean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035666" y="3944418"/>
            <a:ext cx="1967497" cy="118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ESR-Finance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err="1" smtClean="0">
                <a:solidFill>
                  <a:srgbClr val="00B050"/>
                </a:solidFill>
              </a:rPr>
              <a:t>Arlynn</a:t>
            </a:r>
            <a:r>
              <a:rPr lang="en-US" sz="900" b="1" dirty="0" smtClean="0">
                <a:solidFill>
                  <a:srgbClr val="00B050"/>
                </a:solidFill>
              </a:rPr>
              <a:t> </a:t>
            </a:r>
            <a:r>
              <a:rPr lang="en-US" sz="900" b="1" dirty="0" err="1" smtClean="0">
                <a:solidFill>
                  <a:srgbClr val="00B050"/>
                </a:solidFill>
              </a:rPr>
              <a:t>Renslow</a:t>
            </a:r>
            <a:r>
              <a:rPr lang="en-US" sz="900" b="1" dirty="0" smtClean="0">
                <a:solidFill>
                  <a:srgbClr val="00B050"/>
                </a:solidFill>
              </a:rPr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Dir. </a:t>
            </a:r>
            <a:r>
              <a:rPr lang="en-US" sz="900" dirty="0">
                <a:solidFill>
                  <a:srgbClr val="00B050"/>
                </a:solidFill>
              </a:rPr>
              <a:t>General</a:t>
            </a:r>
            <a:r>
              <a:rPr lang="en-US" sz="900" dirty="0" smtClean="0">
                <a:solidFill>
                  <a:srgbClr val="00B050"/>
                </a:solidFill>
              </a:rPr>
              <a:t> Acc. </a:t>
            </a:r>
            <a:endParaRPr lang="en-US" sz="900" dirty="0">
              <a:solidFill>
                <a:srgbClr val="00B050"/>
              </a:solidFill>
            </a:endParaRPr>
          </a:p>
          <a:p>
            <a:r>
              <a:rPr lang="en-US" sz="900" b="1" dirty="0">
                <a:solidFill>
                  <a:srgbClr val="00B050"/>
                </a:solidFill>
              </a:rPr>
              <a:t>Adam </a:t>
            </a:r>
            <a:r>
              <a:rPr lang="en-US" sz="900" b="1" dirty="0" err="1">
                <a:solidFill>
                  <a:srgbClr val="00B050"/>
                </a:solidFill>
              </a:rPr>
              <a:t>Diprofio</a:t>
            </a:r>
            <a:r>
              <a:rPr lang="en-US" sz="900" b="1" dirty="0">
                <a:solidFill>
                  <a:srgbClr val="00B050"/>
                </a:solidFill>
              </a:rPr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Dir. Academic Fin.</a:t>
            </a:r>
            <a:endParaRPr lang="en-US" sz="900" b="1" dirty="0" smtClean="0">
              <a:solidFill>
                <a:srgbClr val="00B050"/>
              </a:solidFill>
            </a:endParaRPr>
          </a:p>
          <a:p>
            <a:r>
              <a:rPr lang="en-US" sz="900" b="1" dirty="0" smtClean="0">
                <a:solidFill>
                  <a:srgbClr val="0432FF"/>
                </a:solidFill>
              </a:rPr>
              <a:t>Bill </a:t>
            </a:r>
            <a:r>
              <a:rPr lang="en-US" sz="900" b="1" dirty="0" err="1" smtClean="0">
                <a:solidFill>
                  <a:srgbClr val="0432FF"/>
                </a:solidFill>
              </a:rPr>
              <a:t>McCarroll</a:t>
            </a:r>
            <a:r>
              <a:rPr lang="en-US" sz="900" b="1" dirty="0" smtClean="0">
                <a:solidFill>
                  <a:srgbClr val="0432FF"/>
                </a:solidFill>
              </a:rPr>
              <a:t>, </a:t>
            </a:r>
            <a:r>
              <a:rPr lang="en-US" sz="900" dirty="0" smtClean="0">
                <a:solidFill>
                  <a:srgbClr val="0432FF"/>
                </a:solidFill>
              </a:rPr>
              <a:t>Sr.</a:t>
            </a:r>
            <a:r>
              <a:rPr lang="en-US" sz="900" b="1" dirty="0" smtClean="0">
                <a:solidFill>
                  <a:srgbClr val="0432FF"/>
                </a:solidFill>
              </a:rPr>
              <a:t> </a:t>
            </a:r>
            <a:r>
              <a:rPr lang="en-US" sz="900" dirty="0" smtClean="0">
                <a:solidFill>
                  <a:srgbClr val="0432FF"/>
                </a:solidFill>
              </a:rPr>
              <a:t>Dir. General Acc.</a:t>
            </a:r>
            <a:endParaRPr lang="en-US" sz="900" dirty="0">
              <a:solidFill>
                <a:srgbClr val="0432FF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Bill </a:t>
            </a:r>
            <a:r>
              <a:rPr lang="en-US" sz="900" b="1" dirty="0" err="1" smtClean="0">
                <a:solidFill>
                  <a:srgbClr val="FC8900"/>
                </a:solidFill>
              </a:rPr>
              <a:t>Sweetman</a:t>
            </a:r>
            <a:r>
              <a:rPr lang="en-US" sz="900" b="1" dirty="0" smtClean="0">
                <a:solidFill>
                  <a:srgbClr val="FC8900"/>
                </a:solidFill>
              </a:rPr>
              <a:t>, </a:t>
            </a:r>
            <a:r>
              <a:rPr lang="en-US" sz="900" dirty="0" smtClean="0">
                <a:solidFill>
                  <a:srgbClr val="FC8900"/>
                </a:solidFill>
              </a:rPr>
              <a:t>Dir. FIS/HRIS</a:t>
            </a:r>
          </a:p>
          <a:p>
            <a:r>
              <a:rPr lang="en-US" sz="900" b="1" dirty="0" err="1" smtClean="0">
                <a:solidFill>
                  <a:schemeClr val="tx1"/>
                </a:solidFill>
              </a:rPr>
              <a:t>Kal</a:t>
            </a:r>
            <a:r>
              <a:rPr lang="en-US" sz="900" b="1" dirty="0" smtClean="0">
                <a:solidFill>
                  <a:schemeClr val="tx1"/>
                </a:solidFill>
              </a:rPr>
              <a:t> Zsamboky, </a:t>
            </a:r>
            <a:r>
              <a:rPr lang="en-US" sz="900" dirty="0" smtClean="0">
                <a:solidFill>
                  <a:schemeClr val="tx1"/>
                </a:solidFill>
              </a:rPr>
              <a:t>ITS (Interim)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183585" y="3944418"/>
            <a:ext cx="1967499" cy="118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ESR-Research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rgbClr val="00B050"/>
                </a:solidFill>
              </a:rPr>
              <a:t>TBD, </a:t>
            </a:r>
            <a:r>
              <a:rPr lang="en-US" sz="900" dirty="0">
                <a:solidFill>
                  <a:srgbClr val="00B050"/>
                </a:solidFill>
              </a:rPr>
              <a:t>Change Lead</a:t>
            </a:r>
          </a:p>
          <a:p>
            <a:r>
              <a:rPr lang="en-US" sz="900" b="1" dirty="0">
                <a:solidFill>
                  <a:srgbClr val="0432FF"/>
                </a:solidFill>
              </a:rPr>
              <a:t>TBD, </a:t>
            </a:r>
            <a:r>
              <a:rPr lang="en-US" sz="900" dirty="0">
                <a:solidFill>
                  <a:srgbClr val="0432FF"/>
                </a:solidFill>
              </a:rPr>
              <a:t>Build Lead</a:t>
            </a:r>
          </a:p>
          <a:p>
            <a:r>
              <a:rPr lang="en-US" sz="900" b="1" dirty="0" smtClean="0">
                <a:solidFill>
                  <a:srgbClr val="FC8900"/>
                </a:solidFill>
              </a:rPr>
              <a:t>Sandon </a:t>
            </a:r>
            <a:r>
              <a:rPr lang="en-US" sz="900" b="1" dirty="0" err="1" smtClean="0">
                <a:solidFill>
                  <a:srgbClr val="FC8900"/>
                </a:solidFill>
              </a:rPr>
              <a:t>Jurowski</a:t>
            </a:r>
            <a:r>
              <a:rPr lang="en-US" sz="900" b="1" dirty="0" smtClean="0">
                <a:solidFill>
                  <a:srgbClr val="FC8900"/>
                </a:solidFill>
              </a:rPr>
              <a:t>, </a:t>
            </a:r>
            <a:r>
              <a:rPr lang="en-US" sz="900" dirty="0" smtClean="0">
                <a:solidFill>
                  <a:srgbClr val="FC8900"/>
                </a:solidFill>
              </a:rPr>
              <a:t>Assist. Dir. RIS</a:t>
            </a:r>
            <a:endParaRPr lang="en-US" sz="900" b="1" dirty="0">
              <a:solidFill>
                <a:srgbClr val="FC8900"/>
              </a:solidFill>
            </a:endParaRPr>
          </a:p>
          <a:p>
            <a:r>
              <a:rPr lang="en-US" sz="900" b="1" dirty="0" smtClean="0">
                <a:solidFill>
                  <a:schemeClr val="tx1"/>
                </a:solidFill>
              </a:rPr>
              <a:t>Susan </a:t>
            </a:r>
            <a:r>
              <a:rPr lang="en-US" sz="900" b="1" dirty="0" err="1" smtClean="0">
                <a:solidFill>
                  <a:schemeClr val="tx1"/>
                </a:solidFill>
              </a:rPr>
              <a:t>Oswalt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892983" y="3944418"/>
            <a:ext cx="1967493" cy="118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ESR-Human Resources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00B050"/>
                </a:solidFill>
              </a:rPr>
              <a:t>TBD, </a:t>
            </a:r>
            <a:r>
              <a:rPr lang="en-US" sz="900" dirty="0">
                <a:solidFill>
                  <a:srgbClr val="00B050"/>
                </a:solidFill>
              </a:rPr>
              <a:t>Change Lead</a:t>
            </a:r>
          </a:p>
          <a:p>
            <a:r>
              <a:rPr lang="en-US" sz="900" b="1" dirty="0">
                <a:solidFill>
                  <a:srgbClr val="0432FF"/>
                </a:solidFill>
              </a:rPr>
              <a:t>TBD, </a:t>
            </a:r>
            <a:r>
              <a:rPr lang="en-US" sz="900" dirty="0">
                <a:solidFill>
                  <a:srgbClr val="0432FF"/>
                </a:solidFill>
              </a:rPr>
              <a:t>Build Lead</a:t>
            </a:r>
          </a:p>
          <a:p>
            <a:r>
              <a:rPr lang="en-US" sz="900" b="1" dirty="0" smtClean="0">
                <a:solidFill>
                  <a:srgbClr val="FC8900"/>
                </a:solidFill>
              </a:rPr>
              <a:t>Brian Lorentz, </a:t>
            </a:r>
            <a:r>
              <a:rPr lang="en-US" sz="900" dirty="0" smtClean="0">
                <a:solidFill>
                  <a:srgbClr val="FC8900"/>
                </a:solidFill>
              </a:rPr>
              <a:t>Assist. Dir. HRIS</a:t>
            </a:r>
            <a:endParaRPr lang="en-US" sz="900" b="1" dirty="0">
              <a:solidFill>
                <a:srgbClr val="FC8900"/>
              </a:solidFill>
            </a:endParaRPr>
          </a:p>
          <a:p>
            <a:r>
              <a:rPr lang="en-US" sz="900" b="1" dirty="0">
                <a:solidFill>
                  <a:srgbClr val="FC8900"/>
                </a:solidFill>
              </a:rPr>
              <a:t>Jude Poole, </a:t>
            </a:r>
            <a:r>
              <a:rPr lang="en-US" sz="900" dirty="0" smtClean="0">
                <a:solidFill>
                  <a:srgbClr val="FC8900"/>
                </a:solidFill>
              </a:rPr>
              <a:t>Dir. Biological Sciences IT</a:t>
            </a:r>
            <a:endParaRPr lang="en-US" sz="900" b="1" dirty="0">
              <a:solidFill>
                <a:srgbClr val="FC8900"/>
              </a:solidFill>
            </a:endParaRPr>
          </a:p>
          <a:p>
            <a:r>
              <a:rPr lang="en-US" sz="900" b="1" dirty="0" smtClean="0">
                <a:solidFill>
                  <a:schemeClr val="tx1"/>
                </a:solidFill>
              </a:rPr>
              <a:t>Rosemarie Del Mar,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  <a:endParaRPr lang="en-US" sz="900" dirty="0">
              <a:solidFill>
                <a:schemeClr val="tx1"/>
              </a:solidFill>
            </a:endParaRPr>
          </a:p>
          <a:p>
            <a:endParaRPr lang="en-US" sz="900" dirty="0" smtClean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0303" y="3944418"/>
            <a:ext cx="2011947" cy="118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ESR-Student/Academic</a:t>
            </a: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00B050"/>
                </a:solidFill>
              </a:rPr>
              <a:t>Cindy Palmer, </a:t>
            </a:r>
            <a:r>
              <a:rPr lang="en-US" sz="900" dirty="0" smtClean="0">
                <a:solidFill>
                  <a:srgbClr val="00B050"/>
                </a:solidFill>
              </a:rPr>
              <a:t>AVC APS</a:t>
            </a:r>
          </a:p>
          <a:p>
            <a:r>
              <a:rPr lang="en-US" sz="900" b="1" dirty="0" smtClean="0">
                <a:solidFill>
                  <a:srgbClr val="0432FF"/>
                </a:solidFill>
              </a:rPr>
              <a:t>Brandy Cheshire, </a:t>
            </a:r>
            <a:r>
              <a:rPr lang="en-US" sz="900" dirty="0" smtClean="0">
                <a:solidFill>
                  <a:srgbClr val="0432FF"/>
                </a:solidFill>
              </a:rPr>
              <a:t>APS </a:t>
            </a:r>
            <a:r>
              <a:rPr lang="en-US" sz="900" dirty="0" err="1" smtClean="0">
                <a:solidFill>
                  <a:srgbClr val="0432FF"/>
                </a:solidFill>
              </a:rPr>
              <a:t>Anlyst</a:t>
            </a:r>
            <a:r>
              <a:rPr lang="en-US" sz="900" dirty="0" smtClean="0">
                <a:solidFill>
                  <a:srgbClr val="0432FF"/>
                </a:solidFill>
              </a:rPr>
              <a:t>.</a:t>
            </a:r>
            <a:endParaRPr lang="en-US" sz="900" b="1" dirty="0" smtClean="0">
              <a:solidFill>
                <a:srgbClr val="0432FF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Jonathan Whitman, </a:t>
            </a:r>
            <a:r>
              <a:rPr lang="en-US" sz="900" dirty="0" smtClean="0">
                <a:solidFill>
                  <a:srgbClr val="FC8900"/>
                </a:solidFill>
              </a:rPr>
              <a:t>Dir. SIS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Sandra Titus,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John Lane,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341975" y="3934588"/>
            <a:ext cx="2021946" cy="118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</a:t>
            </a:r>
            <a:r>
              <a:rPr lang="en-US" sz="900" b="1" u="sng" dirty="0" err="1" smtClean="0">
                <a:solidFill>
                  <a:schemeClr val="tx1"/>
                </a:solidFill>
              </a:rPr>
              <a:t>UCPath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00B050"/>
                </a:solidFill>
              </a:rPr>
              <a:t>Pearl Trinidad, </a:t>
            </a:r>
            <a:r>
              <a:rPr lang="en-US" sz="900" dirty="0" smtClean="0">
                <a:solidFill>
                  <a:srgbClr val="00B050"/>
                </a:solidFill>
              </a:rPr>
              <a:t>Exec. Dir. BFS</a:t>
            </a:r>
            <a:endParaRPr lang="en-US" sz="900" dirty="0">
              <a:solidFill>
                <a:srgbClr val="00B050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Jennifer Kramer, </a:t>
            </a:r>
            <a:r>
              <a:rPr lang="en-US" sz="900" dirty="0" smtClean="0">
                <a:solidFill>
                  <a:srgbClr val="FC8900"/>
                </a:solidFill>
              </a:rPr>
              <a:t>Assist. Dir. FIS</a:t>
            </a:r>
            <a:endParaRPr lang="en-US" sz="900" b="1" dirty="0">
              <a:solidFill>
                <a:srgbClr val="FC8900"/>
              </a:solidFill>
            </a:endParaRPr>
          </a:p>
          <a:p>
            <a:r>
              <a:rPr lang="en-US" sz="900" b="1" dirty="0" smtClean="0">
                <a:solidFill>
                  <a:schemeClr val="tx1"/>
                </a:solidFill>
              </a:rPr>
              <a:t>Beatrice </a:t>
            </a:r>
            <a:r>
              <a:rPr lang="en-US" sz="900" b="1" dirty="0" err="1" smtClean="0">
                <a:solidFill>
                  <a:schemeClr val="tx1"/>
                </a:solidFill>
              </a:rPr>
              <a:t>Dormoy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331505" y="2429087"/>
            <a:ext cx="2021946" cy="8900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b="1" u="sng" dirty="0" smtClean="0">
                <a:solidFill>
                  <a:schemeClr val="tx1"/>
                </a:solidFill>
              </a:rPr>
              <a:t>Marketing, Communication &amp; Training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Jessica Hilt, </a:t>
            </a:r>
            <a:r>
              <a:rPr lang="en-US" sz="900" dirty="0" smtClean="0">
                <a:solidFill>
                  <a:schemeClr val="tx1"/>
                </a:solidFill>
              </a:rPr>
              <a:t>Marketing Lead 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Elaine </a:t>
            </a:r>
            <a:r>
              <a:rPr lang="en-US" sz="900" b="1" dirty="0">
                <a:solidFill>
                  <a:schemeClr val="tx1"/>
                </a:solidFill>
              </a:rPr>
              <a:t>Fleming, </a:t>
            </a:r>
            <a:r>
              <a:rPr lang="en-US" sz="900" dirty="0" smtClean="0">
                <a:solidFill>
                  <a:schemeClr val="tx1"/>
                </a:solidFill>
              </a:rPr>
              <a:t>Communications</a:t>
            </a:r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chemeClr val="tx1"/>
                </a:solidFill>
              </a:rPr>
              <a:t>Jade Griffin, </a:t>
            </a:r>
            <a:r>
              <a:rPr lang="en-US" sz="900" dirty="0" smtClean="0">
                <a:solidFill>
                  <a:schemeClr val="tx1"/>
                </a:solidFill>
              </a:rPr>
              <a:t>UCPA</a:t>
            </a:r>
          </a:p>
          <a:p>
            <a:r>
              <a:rPr lang="en-US" sz="900" b="1" dirty="0">
                <a:solidFill>
                  <a:schemeClr val="tx1"/>
                </a:solidFill>
              </a:rPr>
              <a:t>TBD, </a:t>
            </a:r>
            <a:r>
              <a:rPr lang="en-US" sz="900" dirty="0" smtClean="0">
                <a:solidFill>
                  <a:schemeClr val="tx1"/>
                </a:solidFill>
              </a:rPr>
              <a:t>Training Coordination</a:t>
            </a:r>
            <a:endParaRPr lang="en-US" sz="900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39832" y="2422737"/>
            <a:ext cx="2022418" cy="8900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900" b="1" u="sng" dirty="0" smtClean="0">
                <a:solidFill>
                  <a:schemeClr val="tx1"/>
                </a:solidFill>
              </a:rPr>
              <a:t>Procurement</a:t>
            </a: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Ted Johnson,</a:t>
            </a:r>
            <a:r>
              <a:rPr lang="en-US" sz="900" dirty="0" smtClean="0">
                <a:solidFill>
                  <a:schemeClr val="tx1"/>
                </a:solidFill>
              </a:rPr>
              <a:t> Chief Proc. Officer</a:t>
            </a: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Todd Adams, </a:t>
            </a:r>
            <a:r>
              <a:rPr lang="en-US" sz="900" dirty="0" smtClean="0">
                <a:solidFill>
                  <a:schemeClr val="tx1"/>
                </a:solidFill>
              </a:rPr>
              <a:t>Director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P&amp;C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Linda Luna, </a:t>
            </a:r>
            <a:r>
              <a:rPr lang="en-US" sz="900" dirty="0" smtClean="0">
                <a:solidFill>
                  <a:schemeClr val="tx1"/>
                </a:solidFill>
              </a:rPr>
              <a:t>Strategic Sourcing</a:t>
            </a: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Mary Chiu, </a:t>
            </a:r>
            <a:r>
              <a:rPr lang="en-US" sz="900" dirty="0" err="1" smtClean="0">
                <a:solidFill>
                  <a:schemeClr val="tx1"/>
                </a:solidFill>
              </a:rPr>
              <a:t>RFx</a:t>
            </a:r>
            <a:r>
              <a:rPr lang="en-US" sz="900" dirty="0" smtClean="0">
                <a:solidFill>
                  <a:schemeClr val="tx1"/>
                </a:solidFill>
              </a:rPr>
              <a:t> Coordinator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87748" y="2429087"/>
            <a:ext cx="1967496" cy="8900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900" b="1" u="sng" dirty="0" smtClean="0">
                <a:solidFill>
                  <a:schemeClr val="tx1"/>
                </a:solidFill>
              </a:rPr>
              <a:t>Architecture &amp; Program Mgmt</a:t>
            </a: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Scott Lee,</a:t>
            </a:r>
            <a:r>
              <a:rPr lang="en-US" sz="900" dirty="0" smtClean="0">
                <a:solidFill>
                  <a:schemeClr val="tx1"/>
                </a:solidFill>
              </a:rPr>
              <a:t> Enterprise Architect</a:t>
            </a:r>
          </a:p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David Hutches, </a:t>
            </a:r>
            <a:r>
              <a:rPr lang="en-US" sz="900" dirty="0" smtClean="0">
                <a:solidFill>
                  <a:schemeClr val="tx1"/>
                </a:solidFill>
              </a:rPr>
              <a:t>Data Architect</a:t>
            </a:r>
            <a:endParaRPr lang="en-US" sz="900" b="1" dirty="0">
              <a:solidFill>
                <a:schemeClr val="tx1"/>
              </a:solidFill>
            </a:endParaRPr>
          </a:p>
          <a:p>
            <a:pPr algn="r"/>
            <a:r>
              <a:rPr lang="en-US" sz="900" b="1" dirty="0" err="1" smtClean="0">
                <a:solidFill>
                  <a:schemeClr val="tx1"/>
                </a:solidFill>
              </a:rPr>
              <a:t>Kal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Zsamboky</a:t>
            </a:r>
            <a:r>
              <a:rPr lang="en-US" sz="900" b="1" dirty="0" smtClean="0">
                <a:solidFill>
                  <a:schemeClr val="tx1"/>
                </a:solidFill>
              </a:rPr>
              <a:t>,</a:t>
            </a:r>
            <a:r>
              <a:rPr lang="en-US" sz="900" dirty="0" smtClean="0">
                <a:solidFill>
                  <a:schemeClr val="tx1"/>
                </a:solidFill>
              </a:rPr>
              <a:t> ITS PMO</a:t>
            </a:r>
          </a:p>
          <a:p>
            <a:pPr marL="171450" indent="-171450" algn="r">
              <a:buFont typeface="Arial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 algn="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34583" y="5244618"/>
            <a:ext cx="2026738" cy="1225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ESR-Capital Asset Management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Vladimir </a:t>
            </a:r>
            <a:r>
              <a:rPr lang="en-US" sz="900" b="1" dirty="0" err="1" smtClean="0">
                <a:solidFill>
                  <a:srgbClr val="FC8900"/>
                </a:solidFill>
              </a:rPr>
              <a:t>Orlic</a:t>
            </a:r>
            <a:r>
              <a:rPr lang="en-US" sz="900" b="1" dirty="0" smtClean="0">
                <a:solidFill>
                  <a:srgbClr val="FC8900"/>
                </a:solidFill>
              </a:rPr>
              <a:t>, </a:t>
            </a:r>
            <a:r>
              <a:rPr lang="en-US" sz="900" dirty="0" smtClean="0">
                <a:solidFill>
                  <a:srgbClr val="FC8900"/>
                </a:solidFill>
              </a:rPr>
              <a:t>Asst. Dir. RMPIS</a:t>
            </a:r>
          </a:p>
          <a:p>
            <a:r>
              <a:rPr lang="en-US" sz="900" b="1" dirty="0" smtClean="0">
                <a:solidFill>
                  <a:srgbClr val="00B050"/>
                </a:solidFill>
              </a:rPr>
              <a:t>Kirk Belles, </a:t>
            </a:r>
            <a:r>
              <a:rPr lang="en-US" sz="900" dirty="0" smtClean="0">
                <a:solidFill>
                  <a:srgbClr val="00B050"/>
                </a:solidFill>
              </a:rPr>
              <a:t>Space Management </a:t>
            </a:r>
            <a:r>
              <a:rPr lang="en-US" sz="900" dirty="0" err="1" smtClean="0">
                <a:solidFill>
                  <a:srgbClr val="00B050"/>
                </a:solidFill>
              </a:rPr>
              <a:t>Anlyst</a:t>
            </a:r>
            <a:r>
              <a:rPr lang="en-US" sz="9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900" b="1" dirty="0" smtClean="0">
                <a:solidFill>
                  <a:srgbClr val="00B050"/>
                </a:solidFill>
              </a:rPr>
              <a:t>Mary Ann Martel, </a:t>
            </a:r>
            <a:r>
              <a:rPr lang="en-US" sz="900" dirty="0" smtClean="0">
                <a:solidFill>
                  <a:srgbClr val="00B050"/>
                </a:solidFill>
              </a:rPr>
              <a:t>Real Estate </a:t>
            </a:r>
            <a:r>
              <a:rPr lang="en-US" sz="900" dirty="0" err="1" smtClean="0">
                <a:solidFill>
                  <a:srgbClr val="00B050"/>
                </a:solidFill>
              </a:rPr>
              <a:t>Anlyst</a:t>
            </a:r>
            <a:r>
              <a:rPr lang="en-US" sz="9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900" b="1" dirty="0" smtClean="0">
                <a:solidFill>
                  <a:srgbClr val="00B050"/>
                </a:solidFill>
              </a:rPr>
              <a:t>Wendy </a:t>
            </a:r>
            <a:r>
              <a:rPr lang="en-US" sz="900" b="1" dirty="0" err="1" smtClean="0">
                <a:solidFill>
                  <a:srgbClr val="00B050"/>
                </a:solidFill>
              </a:rPr>
              <a:t>Schiefer</a:t>
            </a:r>
            <a:r>
              <a:rPr lang="en-US" sz="900" b="1" dirty="0" smtClean="0">
                <a:solidFill>
                  <a:srgbClr val="00B050"/>
                </a:solidFill>
              </a:rPr>
              <a:t>, </a:t>
            </a:r>
            <a:r>
              <a:rPr lang="en-US" sz="900" dirty="0" smtClean="0">
                <a:solidFill>
                  <a:srgbClr val="00B050"/>
                </a:solidFill>
              </a:rPr>
              <a:t>Mgr. Fac. Mgmt.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Barry Peters,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  <a:endParaRPr lang="en-US" sz="900" b="1" dirty="0">
              <a:solidFill>
                <a:schemeClr val="tx1"/>
              </a:solidFill>
            </a:endParaRPr>
          </a:p>
          <a:p>
            <a:endParaRPr lang="en-US" sz="900" dirty="0" smtClean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87753" y="5244617"/>
            <a:ext cx="1967491" cy="1225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ESR-Analytics</a:t>
            </a: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pPr marL="114300" indent="-114300"/>
            <a:r>
              <a:rPr lang="en-US" sz="900" b="1" dirty="0" smtClean="0">
                <a:solidFill>
                  <a:srgbClr val="00B050"/>
                </a:solidFill>
              </a:rPr>
              <a:t>Brett Pollak, </a:t>
            </a:r>
            <a:r>
              <a:rPr lang="en-US" sz="900" dirty="0" smtClean="0">
                <a:solidFill>
                  <a:srgbClr val="00B050"/>
                </a:solidFill>
              </a:rPr>
              <a:t>Dir. Workplace Tech Services</a:t>
            </a:r>
            <a:endParaRPr lang="en-US" sz="900" b="1" dirty="0">
              <a:solidFill>
                <a:srgbClr val="00B050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Judy White, </a:t>
            </a:r>
            <a:r>
              <a:rPr lang="en-US" sz="900" dirty="0" smtClean="0">
                <a:solidFill>
                  <a:srgbClr val="FC8900"/>
                </a:solidFill>
              </a:rPr>
              <a:t>Assist. Dir. Bus. Intel.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Mara </a:t>
            </a:r>
            <a:r>
              <a:rPr lang="en-US" sz="900" b="1" dirty="0" err="1" smtClean="0">
                <a:solidFill>
                  <a:schemeClr val="tx1"/>
                </a:solidFill>
              </a:rPr>
              <a:t>Cadagas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043582" y="5805368"/>
            <a:ext cx="2027191" cy="664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</a:t>
            </a:r>
            <a:r>
              <a:rPr lang="en-US" sz="900" b="1" u="sng" dirty="0" err="1" smtClean="0">
                <a:solidFill>
                  <a:schemeClr val="tx1"/>
                </a:solidFill>
              </a:rPr>
              <a:t>HyperCare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Chris Rice, </a:t>
            </a:r>
            <a:r>
              <a:rPr lang="en-US" sz="900" dirty="0" smtClean="0">
                <a:solidFill>
                  <a:srgbClr val="FC8900"/>
                </a:solidFill>
              </a:rPr>
              <a:t>Experience Architect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Chris </a:t>
            </a:r>
            <a:r>
              <a:rPr lang="en-US" sz="900" b="1" dirty="0" err="1" smtClean="0">
                <a:solidFill>
                  <a:schemeClr val="tx1"/>
                </a:solidFill>
              </a:rPr>
              <a:t>Ranglas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  <a:endParaRPr lang="en-US" sz="900" b="1" dirty="0" smtClean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0303" y="3430240"/>
            <a:ext cx="10613618" cy="393248"/>
          </a:xfrm>
          <a:prstGeom prst="rect">
            <a:avLst/>
          </a:prstGeom>
          <a:solidFill>
            <a:srgbClr val="E7E9E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ESR Work Streams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259111" y="5805369"/>
            <a:ext cx="1891973" cy="664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ESR-Integration Platform</a:t>
            </a:r>
          </a:p>
          <a:p>
            <a:endParaRPr lang="en-US" sz="900" b="1" u="sng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TBD</a:t>
            </a:r>
            <a:r>
              <a:rPr lang="en-US" sz="900" b="1" dirty="0">
                <a:solidFill>
                  <a:srgbClr val="FC8900"/>
                </a:solidFill>
              </a:rPr>
              <a:t>, </a:t>
            </a:r>
            <a:r>
              <a:rPr lang="en-US" sz="900" dirty="0">
                <a:solidFill>
                  <a:srgbClr val="FC8900"/>
                </a:solidFill>
              </a:rPr>
              <a:t>Tech Lead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Dennis </a:t>
            </a:r>
            <a:r>
              <a:rPr lang="en-US" sz="900" b="1" dirty="0">
                <a:solidFill>
                  <a:schemeClr val="tx1"/>
                </a:solidFill>
              </a:rPr>
              <a:t>Fox,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345117" y="5805368"/>
            <a:ext cx="2018804" cy="664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ESR-Identity/Access Management</a:t>
            </a:r>
          </a:p>
          <a:p>
            <a:pPr marL="171450" indent="-171450">
              <a:buFont typeface="Arial" charset="0"/>
              <a:buChar char="•"/>
            </a:pPr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b="1" dirty="0" smtClean="0">
                <a:solidFill>
                  <a:srgbClr val="FC8900"/>
                </a:solidFill>
              </a:rPr>
              <a:t>Roger Phillips, </a:t>
            </a:r>
            <a:r>
              <a:rPr lang="en-US" sz="900" dirty="0" smtClean="0">
                <a:solidFill>
                  <a:srgbClr val="FC8900"/>
                </a:solidFill>
              </a:rPr>
              <a:t>Assist. Dir. ID/AM</a:t>
            </a:r>
          </a:p>
          <a:p>
            <a:r>
              <a:rPr lang="en-US" sz="900" b="1" dirty="0" smtClean="0">
                <a:solidFill>
                  <a:schemeClr val="tx1"/>
                </a:solidFill>
              </a:rPr>
              <a:t>TBD, </a:t>
            </a:r>
            <a:r>
              <a:rPr lang="en-US" sz="900" dirty="0" smtClean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5665" y="5243161"/>
            <a:ext cx="6317786" cy="473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u="sng" dirty="0" smtClean="0">
                <a:solidFill>
                  <a:schemeClr val="tx1"/>
                </a:solidFill>
              </a:rPr>
              <a:t>ESR-IT/Technical Change</a:t>
            </a:r>
          </a:p>
          <a:p>
            <a:r>
              <a:rPr lang="en-US" sz="900" b="1" dirty="0" err="1" smtClean="0">
                <a:solidFill>
                  <a:srgbClr val="00B050"/>
                </a:solidFill>
              </a:rPr>
              <a:t>Mojgan</a:t>
            </a:r>
            <a:r>
              <a:rPr lang="en-US" sz="900" b="1" dirty="0" smtClean="0">
                <a:solidFill>
                  <a:srgbClr val="00B050"/>
                </a:solidFill>
              </a:rPr>
              <a:t> Amini, </a:t>
            </a:r>
            <a:r>
              <a:rPr lang="en-US" sz="900" dirty="0" smtClean="0">
                <a:solidFill>
                  <a:srgbClr val="00B050"/>
                </a:solidFill>
              </a:rPr>
              <a:t> Dir. ITS Project Management and Continuous Improvement</a:t>
            </a:r>
            <a:endParaRPr lang="en-US" sz="900" b="1" dirty="0" smtClean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8606" y="1293408"/>
            <a:ext cx="10521233" cy="5190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4"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Laurie Owen, </a:t>
            </a:r>
            <a:r>
              <a:rPr lang="en-US" sz="800" dirty="0">
                <a:solidFill>
                  <a:schemeClr val="tx1"/>
                </a:solidFill>
              </a:rPr>
              <a:t>AVC, Research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Daric </a:t>
            </a:r>
            <a:r>
              <a:rPr lang="en-US" sz="800" b="1" dirty="0" err="1">
                <a:solidFill>
                  <a:schemeClr val="tx1"/>
                </a:solidFill>
              </a:rPr>
              <a:t>Brummett</a:t>
            </a:r>
            <a:r>
              <a:rPr lang="en-US" sz="800" b="1" dirty="0">
                <a:solidFill>
                  <a:schemeClr val="tx1"/>
                </a:solidFill>
              </a:rPr>
              <a:t>, </a:t>
            </a:r>
            <a:r>
              <a:rPr lang="en-US" sz="800" dirty="0">
                <a:solidFill>
                  <a:schemeClr val="tx1"/>
                </a:solidFill>
              </a:rPr>
              <a:t>Executive Director, Advancement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Cathy Ledford, </a:t>
            </a:r>
            <a:r>
              <a:rPr lang="en-US" sz="800" dirty="0">
                <a:solidFill>
                  <a:schemeClr val="tx1"/>
                </a:solidFill>
              </a:rPr>
              <a:t>Chief HR Officer, Campus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Janet </a:t>
            </a:r>
            <a:r>
              <a:rPr lang="en-US" sz="800" b="1" dirty="0" err="1">
                <a:solidFill>
                  <a:schemeClr val="tx1"/>
                </a:solidFill>
              </a:rPr>
              <a:t>Kamerman</a:t>
            </a:r>
            <a:r>
              <a:rPr lang="en-US" sz="800" b="1" dirty="0">
                <a:solidFill>
                  <a:schemeClr val="tx1"/>
                </a:solidFill>
              </a:rPr>
              <a:t>, </a:t>
            </a:r>
            <a:r>
              <a:rPr lang="en-US" sz="800" dirty="0">
                <a:solidFill>
                  <a:schemeClr val="tx1"/>
                </a:solidFill>
              </a:rPr>
              <a:t>Chief HR Officer, Health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Cheryl Ross, </a:t>
            </a:r>
            <a:r>
              <a:rPr lang="en-US" sz="800" dirty="0">
                <a:solidFill>
                  <a:schemeClr val="tx1"/>
                </a:solidFill>
              </a:rPr>
              <a:t>AVC Controller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Mark Cunningham, </a:t>
            </a:r>
            <a:r>
              <a:rPr lang="en-US" sz="800" dirty="0">
                <a:solidFill>
                  <a:schemeClr val="tx1"/>
                </a:solidFill>
              </a:rPr>
              <a:t>AVC Housing Dining Hospitality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Juan Gonzalez, </a:t>
            </a:r>
            <a:r>
              <a:rPr lang="en-US" sz="800" dirty="0">
                <a:solidFill>
                  <a:schemeClr val="tx1"/>
                </a:solidFill>
              </a:rPr>
              <a:t>VC Student Affairs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Gene Hasegawa, </a:t>
            </a:r>
            <a:r>
              <a:rPr lang="en-US" sz="800" dirty="0">
                <a:solidFill>
                  <a:schemeClr val="tx1"/>
                </a:solidFill>
              </a:rPr>
              <a:t>COO Health Sciences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Bill </a:t>
            </a:r>
            <a:r>
              <a:rPr lang="en-US" sz="800" b="1" dirty="0" err="1">
                <a:solidFill>
                  <a:schemeClr val="tx1"/>
                </a:solidFill>
              </a:rPr>
              <a:t>Hodgekiss</a:t>
            </a:r>
            <a:r>
              <a:rPr lang="en-US" sz="800" b="1" dirty="0">
                <a:solidFill>
                  <a:schemeClr val="tx1"/>
                </a:solidFill>
              </a:rPr>
              <a:t>, </a:t>
            </a:r>
            <a:r>
              <a:rPr lang="en-US" sz="800" dirty="0">
                <a:solidFill>
                  <a:schemeClr val="tx1"/>
                </a:solidFill>
              </a:rPr>
              <a:t>Sr. AVC Academic Planning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Steve Gallagher,</a:t>
            </a:r>
            <a:r>
              <a:rPr lang="en-US" sz="800" dirty="0">
                <a:solidFill>
                  <a:schemeClr val="tx1"/>
                </a:solidFill>
              </a:rPr>
              <a:t> AVC Scripps Institution of Oceanography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Gary Matthews, </a:t>
            </a:r>
            <a:r>
              <a:rPr lang="en-US" sz="800" dirty="0">
                <a:solidFill>
                  <a:schemeClr val="tx1"/>
                </a:solidFill>
              </a:rPr>
              <a:t>VC RMP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Steve Ross, </a:t>
            </a:r>
            <a:r>
              <a:rPr lang="en-US" sz="800" dirty="0">
                <a:solidFill>
                  <a:schemeClr val="tx1"/>
                </a:solidFill>
              </a:rPr>
              <a:t>AVC Academic Resources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Adele Brumfield, </a:t>
            </a:r>
            <a:r>
              <a:rPr lang="en-US" sz="800" dirty="0">
                <a:solidFill>
                  <a:schemeClr val="tx1"/>
                </a:solidFill>
              </a:rPr>
              <a:t>AVC Enrollment Management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Lori Donaldson, </a:t>
            </a:r>
            <a:r>
              <a:rPr lang="en-US" sz="800" dirty="0">
                <a:solidFill>
                  <a:schemeClr val="tx1"/>
                </a:solidFill>
              </a:rPr>
              <a:t>CFO Medical Center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Kevin Chou, </a:t>
            </a:r>
            <a:r>
              <a:rPr lang="en-US" sz="800" dirty="0">
                <a:solidFill>
                  <a:schemeClr val="tx1"/>
                </a:solidFill>
              </a:rPr>
              <a:t>Executive Director ITS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Pierre </a:t>
            </a:r>
            <a:r>
              <a:rPr lang="en-US" sz="800" b="1" dirty="0" err="1">
                <a:solidFill>
                  <a:schemeClr val="tx1"/>
                </a:solidFill>
              </a:rPr>
              <a:t>Ouillet</a:t>
            </a:r>
            <a:r>
              <a:rPr lang="en-US" sz="800" b="1" dirty="0">
                <a:solidFill>
                  <a:schemeClr val="tx1"/>
                </a:solidFill>
              </a:rPr>
              <a:t>,</a:t>
            </a:r>
            <a:r>
              <a:rPr lang="en-US" sz="800" dirty="0">
                <a:solidFill>
                  <a:schemeClr val="tx1"/>
                </a:solidFill>
              </a:rPr>
              <a:t> VC CFO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7685" y="1932408"/>
            <a:ext cx="10613618" cy="393248"/>
          </a:xfrm>
          <a:prstGeom prst="rect">
            <a:avLst/>
          </a:prstGeom>
          <a:solidFill>
            <a:srgbClr val="E7E9E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ESR Program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01368" y="3521530"/>
            <a:ext cx="888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F9300"/>
                </a:solidFill>
              </a:rPr>
              <a:t>Technical Lead</a:t>
            </a:r>
            <a:endParaRPr lang="en-US" sz="900" b="1" dirty="0">
              <a:solidFill>
                <a:srgbClr val="FF9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8168" y="3521530"/>
            <a:ext cx="683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432FF"/>
                </a:solidFill>
              </a:rPr>
              <a:t>Build Lead</a:t>
            </a:r>
            <a:endParaRPr lang="en-US" sz="900" b="1" dirty="0">
              <a:solidFill>
                <a:srgbClr val="0432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5963" y="3521530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Change Lead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93574" y="3515012"/>
            <a:ext cx="985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/>
              <a:t>Project Manager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846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 out more @ </a:t>
            </a:r>
            <a:r>
              <a:rPr lang="en-US" dirty="0" err="1" smtClean="0"/>
              <a:t>esr.ucsd.edu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Soft Launch: September 18!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786350197"/>
              </p:ext>
            </p:extLst>
          </p:nvPr>
        </p:nvSpPr>
        <p:spPr>
          <a:xfrm>
            <a:off x="429257" y="1608673"/>
            <a:ext cx="11352109" cy="468321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Quick Introductions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Why ESR and why now?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ESR Program </a:t>
            </a:r>
            <a:r>
              <a:rPr lang="en-US" sz="2800" dirty="0"/>
              <a:t>A</a:t>
            </a:r>
            <a:r>
              <a:rPr lang="en-US" sz="2800" dirty="0" smtClean="0"/>
              <a:t>pproach Discussion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Project Approach</a:t>
            </a:r>
          </a:p>
          <a:p>
            <a:pPr marL="342265" indent="-342265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Staff Augmentation for Build and Change </a:t>
            </a:r>
            <a:r>
              <a:rPr lang="en-US" sz="2800" dirty="0" smtClean="0"/>
              <a:t>Management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Procurement Strategy </a:t>
            </a:r>
            <a:r>
              <a:rPr lang="mr-IN" sz="2800" dirty="0" smtClean="0"/>
              <a:t>–</a:t>
            </a:r>
            <a:r>
              <a:rPr lang="en-US" sz="2800" dirty="0" smtClean="0"/>
              <a:t> “Bake Off”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Program Roadmap and Structure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More on ESR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</p:spPr>
        <p:txBody>
          <a:bodyPr anchor="ctr"/>
          <a:lstStyle/>
          <a:p>
            <a:r>
              <a:rPr lang="en-US" sz="3600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Kal</a:t>
            </a:r>
            <a:r>
              <a:rPr lang="en-US" dirty="0" smtClean="0"/>
              <a:t> </a:t>
            </a:r>
            <a:r>
              <a:rPr lang="en-US" dirty="0" err="1" smtClean="0"/>
              <a:t>Kzsamboky</a:t>
            </a:r>
            <a:r>
              <a:rPr lang="en-US" dirty="0" smtClean="0"/>
              <a:t>, ITS Portfolio and Project Management Office</a:t>
            </a:r>
            <a:br>
              <a:rPr lang="en-US" dirty="0" smtClean="0"/>
            </a:br>
            <a:r>
              <a:rPr lang="en-US" b="1" dirty="0" smtClean="0"/>
              <a:t>ESR Program Manager</a:t>
            </a:r>
          </a:p>
          <a:p>
            <a:pPr marL="0" indent="0">
              <a:buNone/>
            </a:pPr>
            <a:r>
              <a:rPr lang="en-US" dirty="0" err="1" smtClean="0"/>
              <a:t>Arlynn</a:t>
            </a:r>
            <a:r>
              <a:rPr lang="en-US" dirty="0" smtClean="0"/>
              <a:t> </a:t>
            </a:r>
            <a:r>
              <a:rPr lang="en-US" dirty="0" err="1" smtClean="0"/>
              <a:t>Renslow</a:t>
            </a:r>
            <a:r>
              <a:rPr lang="en-US" dirty="0" smtClean="0"/>
              <a:t>, Director, Control and Compliance</a:t>
            </a:r>
            <a:br>
              <a:rPr lang="en-US" dirty="0" smtClean="0"/>
            </a:br>
            <a:r>
              <a:rPr lang="en-US" b="1" dirty="0" smtClean="0"/>
              <a:t>ESR Finance Change Lead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Ted Johnson, Chief Procurement Officer</a:t>
            </a:r>
            <a:br>
              <a:rPr lang="en-US" dirty="0" smtClean="0"/>
            </a:br>
            <a:r>
              <a:rPr lang="en-US" b="1" dirty="0" smtClean="0"/>
              <a:t>ESR Procurement Strategy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Kevin Chou, Executive Director ITS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ESR Program Director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Quick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3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systems are no longer adequate in supporting our core business functions. </a:t>
            </a:r>
            <a:r>
              <a:rPr lang="en-US" dirty="0" smtClean="0"/>
              <a:t>Friction found in all domains of our current business processes makes existing processes difficult to </a:t>
            </a:r>
            <a:r>
              <a:rPr lang="en-US" b="1" dirty="0" smtClean="0"/>
              <a:t>scale to support our growing University.</a:t>
            </a:r>
            <a:endParaRPr lang="en-US" b="1" dirty="0"/>
          </a:p>
          <a:p>
            <a:r>
              <a:rPr lang="en-US" dirty="0"/>
              <a:t>While we have been able to absorb </a:t>
            </a:r>
            <a:r>
              <a:rPr lang="en-US" dirty="0" smtClean="0"/>
              <a:t>future </a:t>
            </a:r>
            <a:r>
              <a:rPr lang="en-US" b="1" dirty="0" smtClean="0"/>
              <a:t>increases </a:t>
            </a:r>
            <a:r>
              <a:rPr lang="en-US" b="1" dirty="0"/>
              <a:t>in student enrollment and research activities </a:t>
            </a:r>
            <a:r>
              <a:rPr lang="en-US" dirty="0"/>
              <a:t>with minimal to no </a:t>
            </a:r>
            <a:r>
              <a:rPr lang="en-US" dirty="0" smtClean="0"/>
              <a:t>growth in </a:t>
            </a:r>
            <a:r>
              <a:rPr lang="en-US" dirty="0"/>
              <a:t>administration, we won’t be able do this for the next 10 years without process and system improvements.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428495" y="1608673"/>
            <a:ext cx="6410351" cy="3538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494" y="5147187"/>
            <a:ext cx="654380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19" marR="5080" lvl="0" indent="-287319" defTabSz="45712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buFont typeface="Arial"/>
              <a:buChar char="•"/>
              <a:tabLst>
                <a:tab pos="292100" algn="l"/>
              </a:tabLst>
            </a:pPr>
            <a:r>
              <a:rPr lang="en-US" sz="2100" dirty="0">
                <a:solidFill>
                  <a:srgbClr val="101D3A"/>
                </a:solidFill>
              </a:rPr>
              <a:t>Projected overall revenue growth of 5% exceeds inflation by </a:t>
            </a:r>
            <a:r>
              <a:rPr lang="en-US" sz="2100" dirty="0" smtClean="0">
                <a:solidFill>
                  <a:srgbClr val="101D3A"/>
                </a:solidFill>
              </a:rPr>
              <a:t>2</a:t>
            </a:r>
            <a:r>
              <a:rPr lang="en-US" sz="2100" dirty="0">
                <a:solidFill>
                  <a:srgbClr val="101D3A"/>
                </a:solidFill>
              </a:rPr>
              <a:t>%</a:t>
            </a:r>
            <a:endParaRPr lang="en-US" sz="2100" dirty="0" smtClean="0">
              <a:solidFill>
                <a:srgbClr val="101D3A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</p:spPr>
        <p:txBody>
          <a:bodyPr anchor="ctr"/>
          <a:lstStyle/>
          <a:p>
            <a:r>
              <a:rPr lang="en-US" sz="3600" dirty="0" smtClean="0"/>
              <a:t>Why renew our enterprise systems and why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ESR Program APPROACH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BD7E-3FB1-46E0-88A2-F69CF9BE5A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50D03-48AD-2741-AECD-41D90156259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643" y="1576002"/>
            <a:ext cx="1676400" cy="1614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89" y="1542665"/>
            <a:ext cx="18288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47" y="1411193"/>
            <a:ext cx="1919498" cy="1944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161" y="1479108"/>
            <a:ext cx="1576388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684" y="3443942"/>
            <a:ext cx="309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Observe/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present state UCSD processes to accomplish its 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4153" y="3395596"/>
            <a:ext cx="278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findings based on the value of impact to the organization and the evolving culture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4702" y="3390473"/>
            <a:ext cx="278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Decide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processes and underlying technology that will be renewed and the order in which they will occur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2185" y="3355300"/>
            <a:ext cx="263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A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precision to reengineer processes and deploy new technology to deliver desired outcomes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95" y="4983982"/>
            <a:ext cx="290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8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Inventory of processes, applications and data hierarchies.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4378" y="4972071"/>
            <a:ext cx="281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8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and validation of process friction, scope of impact and strategic alignment.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422" y="4958616"/>
            <a:ext cx="267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8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targeted initiatives, timeline and budgetary costs for renewal.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65950" y="4920098"/>
            <a:ext cx="2679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8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Plan, define, select, build, test and deploy targeted solutions. 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157735" y="1230922"/>
            <a:ext cx="2834177" cy="495826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8175" y="1258008"/>
            <a:ext cx="206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8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here!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C8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</p:spPr>
        <p:txBody>
          <a:bodyPr anchor="ctr"/>
          <a:lstStyle/>
          <a:p>
            <a:r>
              <a:rPr lang="en-US" sz="3600" dirty="0" smtClean="0"/>
              <a:t>Our iterative and incremental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50D03-48AD-2741-AECD-41D90156259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58" y="3639856"/>
            <a:ext cx="1972446" cy="1496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19" y="1495481"/>
            <a:ext cx="1812914" cy="1211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813" y="2793264"/>
            <a:ext cx="281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Manually re-keying or processing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38" y="1390197"/>
            <a:ext cx="1634632" cy="13163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38433" y="2759223"/>
            <a:ext cx="323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many different applications to fulfill responsibilities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775" y="1435252"/>
            <a:ext cx="1634632" cy="13829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10763" y="2732267"/>
            <a:ext cx="381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Multiple applications with similar purposes and overlapping capabilities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333" y="3712774"/>
            <a:ext cx="1546037" cy="10595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4821" y="5132711"/>
            <a:ext cx="281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Working with redundant copies of data.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737" y="3706988"/>
            <a:ext cx="1864707" cy="12030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22649" y="5058909"/>
            <a:ext cx="306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kludges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work-arounds to get the job done.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00396" y="5058909"/>
            <a:ext cx="323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Technology at work is less capable than you have a home.</a:t>
            </a:r>
          </a:p>
        </p:txBody>
      </p:sp>
      <p:sp>
        <p:nvSpPr>
          <p:cNvPr id="28" name="Title 3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</p:spPr>
        <p:txBody>
          <a:bodyPr anchor="ctr"/>
          <a:lstStyle/>
          <a:p>
            <a:r>
              <a:rPr lang="en-US" sz="3600" dirty="0" smtClean="0"/>
              <a:t>What are some examples of friction?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623" y="1417639"/>
            <a:ext cx="11352109" cy="50483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Inventory and analysis of current business </a:t>
            </a:r>
            <a:r>
              <a:rPr lang="en-US" sz="2000" dirty="0"/>
              <a:t>processes, </a:t>
            </a:r>
            <a:r>
              <a:rPr lang="en-US" sz="2000" dirty="0" smtClean="0"/>
              <a:t>friction, strategic alignment </a:t>
            </a:r>
            <a:r>
              <a:rPr lang="mr-IN" sz="2000" dirty="0" smtClean="0"/>
              <a:t>–</a:t>
            </a:r>
            <a:r>
              <a:rPr lang="en-US" sz="2000" dirty="0" smtClean="0"/>
              <a:t> across 4 major domains (Finance, Human Resources, Student and Research Administration)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Project decomposition into a) modules</a:t>
            </a:r>
            <a:r>
              <a:rPr lang="en-US" sz="2000" dirty="0"/>
              <a:t>, </a:t>
            </a:r>
            <a:r>
              <a:rPr lang="en-US" sz="2000" dirty="0" smtClean="0"/>
              <a:t>b) processes/activities and c) data integration points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new approach to software procurement </a:t>
            </a:r>
            <a:r>
              <a:rPr lang="mr-IN" sz="2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“Bake Off”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Iterative Execution:</a:t>
            </a:r>
            <a:endParaRPr lang="en-US" sz="2000" dirty="0"/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Evaluate each process for “lean-ness”, leverage Lean Six Sigma community of practice</a:t>
            </a:r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Build leaders, supported by process SMEs, oversee the design and configuration of the </a:t>
            </a:r>
            <a:r>
              <a:rPr lang="en-US" sz="2000" dirty="0"/>
              <a:t>new </a:t>
            </a:r>
            <a:r>
              <a:rPr lang="en-US" sz="2000" dirty="0" smtClean="0"/>
              <a:t>system</a:t>
            </a:r>
            <a:endParaRPr lang="en-US" sz="2000" dirty="0"/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IT teams integrate </a:t>
            </a:r>
            <a:r>
              <a:rPr lang="en-US" sz="2000" dirty="0"/>
              <a:t>data </a:t>
            </a:r>
            <a:r>
              <a:rPr lang="en-US" sz="2000" dirty="0" smtClean="0"/>
              <a:t>as required</a:t>
            </a:r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TEST!</a:t>
            </a:r>
            <a:endParaRPr lang="en-US" sz="2000" dirty="0"/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Change leaders, supported by a network of change agents, prepare </a:t>
            </a:r>
            <a:r>
              <a:rPr lang="en-US" sz="2000" dirty="0"/>
              <a:t>people for </a:t>
            </a:r>
            <a:r>
              <a:rPr lang="en-US" sz="2000" dirty="0" smtClean="0"/>
              <a:t>change, coordinate training, communication, and escalate/de-escalate organizational issues </a:t>
            </a:r>
          </a:p>
          <a:p>
            <a:pPr marL="857183" lvl="1" indent="-457200">
              <a:buFont typeface="+mj-lt"/>
              <a:buAutoNum type="alphaLcParenR"/>
            </a:pPr>
            <a:r>
              <a:rPr lang="en-US" sz="2000" dirty="0" smtClean="0"/>
              <a:t>Governance aggressively manage scope to avoid over-procurement and over-customization.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257" y="1385652"/>
            <a:ext cx="11352109" cy="50483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Build Cycle; </a:t>
            </a:r>
            <a:r>
              <a:rPr lang="en-US" i="1" dirty="0"/>
              <a:t>the onboarding of </a:t>
            </a:r>
            <a:r>
              <a:rPr lang="en-US" i="1" dirty="0" smtClean="0"/>
              <a:t>processes into a new system</a:t>
            </a:r>
            <a:endParaRPr lang="en-US" dirty="0"/>
          </a:p>
          <a:p>
            <a:pPr marL="742315" lvl="1" indent="-285115"/>
            <a:r>
              <a:rPr lang="en-US" dirty="0" smtClean="0"/>
              <a:t>To enable this, managers should review the current workload </a:t>
            </a:r>
            <a:r>
              <a:rPr lang="en-US" dirty="0"/>
              <a:t>on SMEs and push activities </a:t>
            </a:r>
            <a:r>
              <a:rPr lang="en-US" dirty="0" smtClean="0"/>
              <a:t>downward, </a:t>
            </a:r>
            <a:r>
              <a:rPr lang="en-US" dirty="0"/>
              <a:t>creating </a:t>
            </a:r>
            <a:r>
              <a:rPr lang="en-US" dirty="0" smtClean="0"/>
              <a:t>overloads, succession plans </a:t>
            </a:r>
            <a:r>
              <a:rPr lang="en-US" dirty="0"/>
              <a:t>and staff augmentation</a:t>
            </a:r>
          </a:p>
          <a:p>
            <a:pPr marL="1142365" lvl="2" indent="-227965"/>
            <a:r>
              <a:rPr lang="en-US" dirty="0"/>
              <a:t>What work is being done to support backfill at the lowest level possible?</a:t>
            </a:r>
          </a:p>
          <a:p>
            <a:pPr marL="1142365" lvl="2" indent="-227965"/>
            <a:r>
              <a:rPr lang="en-US" dirty="0"/>
              <a:t>How was the amount of work measured and how do we know the timing is right?</a:t>
            </a:r>
          </a:p>
          <a:p>
            <a:pPr marL="742315" lvl="1" indent="-285115"/>
            <a:r>
              <a:rPr lang="en-US" dirty="0"/>
              <a:t>Allocate all discretionary technical resources to the project and augment as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Cycle; </a:t>
            </a:r>
            <a:r>
              <a:rPr lang="en-US" i="1" dirty="0"/>
              <a:t>helping people prepare for changes</a:t>
            </a:r>
          </a:p>
          <a:p>
            <a:pPr marL="742315" lvl="1" indent="-285115"/>
            <a:r>
              <a:rPr lang="en-US" dirty="0" smtClean="0"/>
              <a:t>To </a:t>
            </a:r>
            <a:r>
              <a:rPr lang="en-US" dirty="0"/>
              <a:t>enable this, </a:t>
            </a:r>
            <a:r>
              <a:rPr lang="en-US" dirty="0" smtClean="0"/>
              <a:t>managers should review the workload </a:t>
            </a:r>
            <a:r>
              <a:rPr lang="en-US" dirty="0"/>
              <a:t>on </a:t>
            </a:r>
            <a:r>
              <a:rPr lang="en-US" dirty="0" smtClean="0"/>
              <a:t>designated change leaders and </a:t>
            </a:r>
            <a:r>
              <a:rPr lang="en-US" dirty="0"/>
              <a:t>push activities downward, creating overloads and staff </a:t>
            </a:r>
            <a:r>
              <a:rPr lang="en-US" dirty="0" smtClean="0"/>
              <a:t>augmentation</a:t>
            </a:r>
          </a:p>
          <a:p>
            <a:pPr marL="342332" indent="-285115"/>
            <a:r>
              <a:rPr lang="en-US" dirty="0" smtClean="0"/>
              <a:t>ESR project team will help build and change leaders on 1, 2 above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Staff Augmentation for Build and Change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C3C87989-F9C7-F540-B8B8-EF7C3FAE362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D1FA57BC-5BD4-D841-879B-304073B8C059}"/>
    </a:ext>
  </a:extLst>
</a:theme>
</file>

<file path=ppt/theme/theme3.xml><?xml version="1.0" encoding="utf-8"?>
<a:theme xmlns:a="http://schemas.openxmlformats.org/drawingml/2006/main" name="Closing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8A1976B6-3092-9542-A19D-BACDE20306AC}"/>
    </a:ext>
  </a:extLst>
</a:theme>
</file>

<file path=ppt/theme/theme4.xml><?xml version="1.0" encoding="utf-8"?>
<a:theme xmlns:a="http://schemas.openxmlformats.org/drawingml/2006/main" name="42_Dell_Template_16x9_2014_Updated">
  <a:themeElements>
    <a:clrScheme name="Custom 2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C582AAE9-D26D-4BF9-8055-E9839D0D4732}" vid="{AE7FAEC6-B994-4C69-94C8-4E86D44E9C7E}"/>
    </a:ext>
  </a:extLst>
</a:theme>
</file>

<file path=ppt/theme/theme5.xml><?xml version="1.0" encoding="utf-8"?>
<a:theme xmlns:a="http://schemas.openxmlformats.org/drawingml/2006/main" name="4_Dell_DMT_SummitHandoff_v8mc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ll_DMT_SummitHandoff_v8mc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ll_DMT_SummitHandoff_v8mc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C3C87989-F9C7-F540-B8B8-EF7C3FAE362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F4991F6202D46BAF1530C1600A6D9" ma:contentTypeVersion="0" ma:contentTypeDescription="Create a new document." ma:contentTypeScope="" ma:versionID="335ceb486be517d1d181082829f6fe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76D967-223A-40EB-A156-C62E701E8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45859A-C588-4588-AB1B-0F629E367C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3C980-C590-44A7-B970-BBC4E6ABA5CF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1453</Words>
  <Application>Microsoft Macintosh PowerPoint</Application>
  <PresentationFormat>Widescreen</PresentationFormat>
  <Paragraphs>244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 Black</vt:lpstr>
      <vt:lpstr>calibri</vt:lpstr>
      <vt:lpstr>calibri</vt:lpstr>
      <vt:lpstr>Courier New</vt:lpstr>
      <vt:lpstr>Mangal</vt:lpstr>
      <vt:lpstr>ＭＳ Ｐゴシック</vt:lpstr>
      <vt:lpstr>Museo For Dell</vt:lpstr>
      <vt:lpstr>Museo For Dell 300</vt:lpstr>
      <vt:lpstr>Museo Sans For Dell</vt:lpstr>
      <vt:lpstr>Trebuchet MS</vt:lpstr>
      <vt:lpstr>Wingdings</vt:lpstr>
      <vt:lpstr>Arial</vt:lpstr>
      <vt:lpstr>Section Slides</vt:lpstr>
      <vt:lpstr>Content Slides</vt:lpstr>
      <vt:lpstr>Closing Slides</vt:lpstr>
      <vt:lpstr>42_Dell_Template_16x9_2014_Updated</vt:lpstr>
      <vt:lpstr>4_Dell_DMT_SummitHandoff_v8mc</vt:lpstr>
      <vt:lpstr>5_Dell_DMT_SummitHandoff_v8mc</vt:lpstr>
      <vt:lpstr>6_Dell_DMT_SummitHandoff_v8mc</vt:lpstr>
      <vt:lpstr>1_Section Slides</vt:lpstr>
      <vt:lpstr>Enterprise Systems Renewal - FINANCE</vt:lpstr>
      <vt:lpstr>Agenda</vt:lpstr>
      <vt:lpstr>Quick Introductions</vt:lpstr>
      <vt:lpstr>Why renew our enterprise systems and why now?</vt:lpstr>
      <vt:lpstr>ESR Program APPROACH discussion</vt:lpstr>
      <vt:lpstr>Our iterative and incremental methodology</vt:lpstr>
      <vt:lpstr>What are some examples of friction?</vt:lpstr>
      <vt:lpstr>Project Approach</vt:lpstr>
      <vt:lpstr>Staff Augmentation for Build and Change Management</vt:lpstr>
      <vt:lpstr>What are possible challenges? </vt:lpstr>
      <vt:lpstr>ESR Procurement Strategy – “bake off”</vt:lpstr>
      <vt:lpstr>PowerPoint Presentation</vt:lpstr>
      <vt:lpstr>PowerPoint Presentation</vt:lpstr>
      <vt:lpstr>PowerPoint Presentation</vt:lpstr>
      <vt:lpstr>ESR PROGRAM ROADMAP and Structure</vt:lpstr>
      <vt:lpstr>PowerPoint Presentation</vt:lpstr>
      <vt:lpstr>ESR PROGRAM STRUCTURE</vt:lpstr>
      <vt:lpstr>Find out more @ esr.ucsd.edu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System Renewal</dc:title>
  <dc:creator>Kellen, Vince</dc:creator>
  <cp:lastModifiedBy>Chou, Kevin</cp:lastModifiedBy>
  <cp:revision>205</cp:revision>
  <cp:lastPrinted>2017-09-13T15:38:05Z</cp:lastPrinted>
  <dcterms:modified xsi:type="dcterms:W3CDTF">2017-09-19T15:29:18Z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0x010100F17F4991F6202D46BAF1530C1600A6D9</vt:lpwstr>
  </property>
</Properties>
</file>