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428" r:id="rId3"/>
    <p:sldId id="477" r:id="rId4"/>
    <p:sldId id="476" r:id="rId5"/>
    <p:sldId id="481" r:id="rId6"/>
    <p:sldId id="479" r:id="rId7"/>
    <p:sldId id="483" r:id="rId8"/>
    <p:sldId id="489" r:id="rId9"/>
    <p:sldId id="445" r:id="rId10"/>
    <p:sldId id="447" r:id="rId11"/>
    <p:sldId id="467" r:id="rId12"/>
    <p:sldId id="475" r:id="rId13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2A4"/>
    <a:srgbClr val="340C7D"/>
    <a:srgbClr val="340C9C"/>
    <a:srgbClr val="310B8F"/>
    <a:srgbClr val="1C0590"/>
    <a:srgbClr val="1C05A3"/>
    <a:srgbClr val="1D0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647" autoAdjust="0"/>
  </p:normalViewPr>
  <p:slideViewPr>
    <p:cSldViewPr>
      <p:cViewPr varScale="1">
        <p:scale>
          <a:sx n="104" d="100"/>
          <a:sy n="104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6C41-5373-4263-BF99-1BD30AAF960C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F7B3-EE5E-49C0-8CB8-E6F39A20F9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F9F8-45AC-45EC-9AA1-EF1BDA95CD8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70A0-ECE7-467B-A36A-0C4AACE08D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5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Academic Affairs</a:t>
            </a:r>
            <a:br>
              <a:rPr lang="en-US" dirty="0" smtClean="0"/>
            </a:br>
            <a:r>
              <a:rPr lang="en-US" dirty="0" smtClean="0"/>
              <a:t>Fiscal Contacts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001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May 16, 2017</a:t>
            </a:r>
          </a:p>
          <a:p>
            <a:endParaRPr lang="en-US" dirty="0" smtClean="0"/>
          </a:p>
          <a:p>
            <a:r>
              <a:rPr lang="en-US" dirty="0" smtClean="0"/>
              <a:t>Adam DiProfio </a:t>
            </a:r>
          </a:p>
          <a:p>
            <a:r>
              <a:rPr lang="en-US" dirty="0" smtClean="0"/>
              <a:t>x22565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1823" y="35814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endParaRPr lang="en-US" sz="40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6804" y="3352800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dirty="0" smtClean="0"/>
          </a:p>
          <a:p>
            <a:pPr algn="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Core Support Staff Inputs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711730" cy="367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3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Inputs for Supplies &amp; Dean’s Office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524000"/>
            <a:ext cx="89725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4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Instructional Labs funded via historical Instructional Lab FTE &amp; Instructional Lab S&amp;E</a:t>
            </a:r>
          </a:p>
          <a:p>
            <a:endParaRPr lang="en-US" dirty="0" smtClean="0"/>
          </a:p>
          <a:p>
            <a:r>
              <a:rPr lang="en-US" dirty="0" smtClean="0"/>
              <a:t>Research Support – 7.5% of Direct Costs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Instructional Labs &amp; Research Support</a:t>
            </a:r>
          </a:p>
        </p:txBody>
      </p:sp>
    </p:spTree>
    <p:extLst>
      <p:ext uri="{BB962C8B-B14F-4D97-AF65-F5344CB8AC3E}">
        <p14:creationId xmlns:p14="http://schemas.microsoft.com/office/powerpoint/2010/main" val="163885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Benefits Decentralization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Staffing List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Divisional Support Model Methodology</a:t>
            </a:r>
          </a:p>
        </p:txBody>
      </p:sp>
    </p:spTree>
    <p:extLst>
      <p:ext uri="{BB962C8B-B14F-4D97-AF65-F5344CB8AC3E}">
        <p14:creationId xmlns:p14="http://schemas.microsoft.com/office/powerpoint/2010/main" val="35081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Large Benefits </a:t>
            </a:r>
            <a:r>
              <a:rPr lang="en-US" dirty="0"/>
              <a:t>budget held centrally by </a:t>
            </a:r>
            <a:r>
              <a:rPr lang="en-US" dirty="0" smtClean="0"/>
              <a:t>EVC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Division &amp; Department level budget projections aren’t accurate without benefit </a:t>
            </a:r>
            <a:r>
              <a:rPr lang="en-US" dirty="0" smtClean="0"/>
              <a:t>allocations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Overall direction </a:t>
            </a:r>
            <a:r>
              <a:rPr lang="en-US" dirty="0" smtClean="0"/>
              <a:t>is to </a:t>
            </a:r>
            <a:r>
              <a:rPr lang="en-US" dirty="0" smtClean="0"/>
              <a:t>have allocations in </a:t>
            </a:r>
            <a:r>
              <a:rPr lang="en-US" dirty="0" smtClean="0"/>
              <a:t>departments at beginning of fiscal year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There </a:t>
            </a:r>
            <a:r>
              <a:rPr lang="en-US" dirty="0"/>
              <a:t>is no way to determine which benefits on SOFI should be </a:t>
            </a:r>
            <a:r>
              <a:rPr lang="en-US" dirty="0" smtClean="0"/>
              <a:t>reimbursed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Decentralizing </a:t>
            </a:r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6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Benefits will no longer be reimbursed based on fund source and program code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Benefits will be provided along with </a:t>
            </a:r>
            <a:r>
              <a:rPr lang="en-US" b="1" dirty="0" smtClean="0"/>
              <a:t>salary allocations</a:t>
            </a:r>
            <a:endParaRPr lang="en-US" b="1" dirty="0" smtClean="0"/>
          </a:p>
          <a:p>
            <a:pPr lvl="1"/>
            <a:r>
              <a:rPr lang="en-US" dirty="0"/>
              <a:t>Faculty (Sub 0 Staffing) - 35%</a:t>
            </a:r>
          </a:p>
          <a:p>
            <a:pPr lvl="1"/>
            <a:r>
              <a:rPr lang="en-US" dirty="0"/>
              <a:t>Lecturers (Temp FTE) - 32%</a:t>
            </a:r>
          </a:p>
          <a:p>
            <a:pPr lvl="1"/>
            <a:r>
              <a:rPr lang="en-US" dirty="0"/>
              <a:t>Staff (</a:t>
            </a:r>
            <a:r>
              <a:rPr lang="en-US" dirty="0" smtClean="0"/>
              <a:t>Div. </a:t>
            </a:r>
            <a:r>
              <a:rPr lang="en-US" dirty="0"/>
              <a:t>Support </a:t>
            </a:r>
            <a:r>
              <a:rPr lang="en-US" dirty="0" smtClean="0"/>
              <a:t>Model or Sub 1 budget) </a:t>
            </a:r>
            <a:r>
              <a:rPr lang="en-US" dirty="0"/>
              <a:t>- 45%</a:t>
            </a:r>
          </a:p>
          <a:p>
            <a:pPr lvl="1"/>
            <a:r>
              <a:rPr lang="en-US" dirty="0"/>
              <a:t>TA (TA Allocation) - 2%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Decentralizing </a:t>
            </a:r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3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Academic Divisions:</a:t>
            </a:r>
          </a:p>
          <a:p>
            <a:pPr lvl="1"/>
            <a:r>
              <a:rPr lang="en-US" dirty="0" smtClean="0"/>
              <a:t>Allocations to Divisions in April</a:t>
            </a:r>
          </a:p>
          <a:p>
            <a:pPr lvl="1"/>
            <a:r>
              <a:rPr lang="en-US" dirty="0" smtClean="0"/>
              <a:t>EVC’s Office working with Divisions to get allocations out to Departments</a:t>
            </a:r>
          </a:p>
          <a:p>
            <a:pPr lvl="1"/>
            <a:r>
              <a:rPr lang="en-US" dirty="0" smtClean="0"/>
              <a:t>Staff allocation based on Divisional Support Model</a:t>
            </a:r>
          </a:p>
          <a:p>
            <a:r>
              <a:rPr lang="en-US" dirty="0" smtClean="0"/>
              <a:t>Other areas:</a:t>
            </a:r>
          </a:p>
          <a:p>
            <a:pPr lvl="1"/>
            <a:r>
              <a:rPr lang="en-US" dirty="0"/>
              <a:t>Allocations made in April</a:t>
            </a:r>
          </a:p>
          <a:p>
            <a:pPr lvl="1"/>
            <a:r>
              <a:rPr lang="en-US" dirty="0" smtClean="0"/>
              <a:t>Staff allocation based on perm sub 1 budget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Decentralizing </a:t>
            </a:r>
            <a:r>
              <a:rPr lang="en-US" dirty="0" smtClean="0"/>
              <a:t>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23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/>
          <a:lstStyle/>
          <a:p>
            <a:pPr fontAlgn="base"/>
            <a:r>
              <a:rPr lang="en-US" sz="2800" dirty="0" smtClean="0"/>
              <a:t>Work with Divisions to allocate sub 6 to departments</a:t>
            </a:r>
          </a:p>
          <a:p>
            <a:pPr fontAlgn="base"/>
            <a:r>
              <a:rPr lang="en-US" sz="2800" dirty="0" smtClean="0"/>
              <a:t>Allocate mid-year adjustments</a:t>
            </a:r>
          </a:p>
          <a:p>
            <a:pPr fontAlgn="base"/>
            <a:r>
              <a:rPr lang="en-US" sz="2800" dirty="0" smtClean="0"/>
              <a:t>Adjust in June to bridge projection to actuals</a:t>
            </a:r>
          </a:p>
          <a:p>
            <a:pPr fontAlgn="base"/>
            <a:endParaRPr lang="en-US" sz="2800" dirty="0"/>
          </a:p>
          <a:p>
            <a:r>
              <a:rPr lang="en-US" dirty="0" smtClean="0"/>
              <a:t>Correct Staffing List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</a:t>
            </a:r>
            <a:r>
              <a:rPr lang="en-US" dirty="0" smtClean="0"/>
              <a:t>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6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Academic Divisions:</a:t>
            </a:r>
          </a:p>
          <a:p>
            <a:pPr lvl="1"/>
            <a:r>
              <a:rPr lang="en-US" dirty="0" smtClean="0"/>
              <a:t>Departments may convert permanent sub 3 or 8 to sub 1 without paying benefits</a:t>
            </a:r>
          </a:p>
          <a:p>
            <a:pPr lvl="1"/>
            <a:r>
              <a:rPr lang="en-US" dirty="0" smtClean="0"/>
              <a:t>Do not adjust permanent sub 6</a:t>
            </a:r>
          </a:p>
          <a:p>
            <a:r>
              <a:rPr lang="en-US" dirty="0" smtClean="0"/>
              <a:t>Other areas:</a:t>
            </a:r>
          </a:p>
          <a:p>
            <a:pPr lvl="1"/>
            <a:r>
              <a:rPr lang="en-US" dirty="0" smtClean="0"/>
              <a:t>May create sub 1 using current process of paying into sub 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Staffing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7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Why the change for Academic Divisions?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Merit increases built into Divisional Support Model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Benefits allocated via Divisional Support Model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Staffing List doesn’t affect department allocations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the future permanent sub 1 could be adjusted to match Department allocation from Support Model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Staffing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Concept</a:t>
            </a:r>
          </a:p>
          <a:p>
            <a:pPr lvl="1"/>
            <a:r>
              <a:rPr lang="en-US" dirty="0" smtClean="0"/>
              <a:t>Workload driven model</a:t>
            </a:r>
          </a:p>
          <a:p>
            <a:pPr lvl="1"/>
            <a:r>
              <a:rPr lang="en-US" dirty="0" smtClean="0"/>
              <a:t>Modular</a:t>
            </a:r>
          </a:p>
          <a:p>
            <a:pPr lvl="1"/>
            <a:r>
              <a:rPr lang="en-US" dirty="0" smtClean="0"/>
              <a:t>Fund reasonable levels of staffing and supplies</a:t>
            </a:r>
          </a:p>
          <a:p>
            <a:pPr lvl="1"/>
            <a:r>
              <a:rPr lang="en-US" dirty="0" smtClean="0"/>
              <a:t>Inputs come from Resource Profiles</a:t>
            </a:r>
          </a:p>
          <a:p>
            <a:pPr lvl="1"/>
            <a:r>
              <a:rPr lang="en-US" dirty="0" smtClean="0"/>
              <a:t>Adjust  permanent budget annually as work goes up and down</a:t>
            </a:r>
          </a:p>
          <a:p>
            <a:pPr lvl="1"/>
            <a:r>
              <a:rPr lang="en-US" dirty="0" smtClean="0"/>
              <a:t>Allocation made to Divisions and they adjust allocations to Departments</a:t>
            </a:r>
          </a:p>
          <a:p>
            <a:r>
              <a:rPr lang="en-US" dirty="0" smtClean="0"/>
              <a:t>Separated into 3 areas</a:t>
            </a:r>
          </a:p>
          <a:p>
            <a:pPr lvl="1"/>
            <a:r>
              <a:rPr lang="en-US" dirty="0" smtClean="0"/>
              <a:t>Core Operations</a:t>
            </a:r>
          </a:p>
          <a:p>
            <a:pPr lvl="1"/>
            <a:r>
              <a:rPr lang="en-US" dirty="0" smtClean="0"/>
              <a:t>Specialized Instructional Labs</a:t>
            </a:r>
          </a:p>
          <a:p>
            <a:pPr lvl="1"/>
            <a:r>
              <a:rPr lang="en-US" dirty="0" smtClean="0"/>
              <a:t>Research Support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New Divisional Budget Workload Model</a:t>
            </a:r>
          </a:p>
        </p:txBody>
      </p:sp>
    </p:spTree>
    <p:extLst>
      <p:ext uri="{BB962C8B-B14F-4D97-AF65-F5344CB8AC3E}">
        <p14:creationId xmlns:p14="http://schemas.microsoft.com/office/powerpoint/2010/main" val="2262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11396</TotalTime>
  <Words>372</Words>
  <Application>Microsoft Office PowerPoint</Application>
  <PresentationFormat>On-screen Show (4:3)</PresentationFormat>
  <Paragraphs>68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Academic Affairs Fiscal Contacts Meeting</vt:lpstr>
      <vt:lpstr>PowerPoint Presentation</vt:lpstr>
      <vt:lpstr>Decentralizing Benefits</vt:lpstr>
      <vt:lpstr>Decentralizing Benefits</vt:lpstr>
      <vt:lpstr>Decentralizing Benefits</vt:lpstr>
      <vt:lpstr>Next Steps</vt:lpstr>
      <vt:lpstr>Staffing List</vt:lpstr>
      <vt:lpstr>Staffing List</vt:lpstr>
      <vt:lpstr>New Divisional Budget Workload Model</vt:lpstr>
      <vt:lpstr>Core Support Staff Inputs</vt:lpstr>
      <vt:lpstr>Inputs for Supplies &amp; Dean’s Office</vt:lpstr>
      <vt:lpstr>Instructional Labs &amp; Research Support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Kathy Farrelly</dc:creator>
  <cp:lastModifiedBy>adiprofio</cp:lastModifiedBy>
  <cp:revision>481</cp:revision>
  <dcterms:created xsi:type="dcterms:W3CDTF">2009-06-18T03:44:26Z</dcterms:created>
  <dcterms:modified xsi:type="dcterms:W3CDTF">2017-05-19T22:07:28Z</dcterms:modified>
</cp:coreProperties>
</file>