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1" r:id="rId1"/>
  </p:sldMasterIdLst>
  <p:notesMasterIdLst>
    <p:notesMasterId r:id="rId86"/>
  </p:notesMasterIdLst>
  <p:sldIdLst>
    <p:sldId id="316" r:id="rId2"/>
    <p:sldId id="269" r:id="rId3"/>
    <p:sldId id="300" r:id="rId4"/>
    <p:sldId id="271" r:id="rId5"/>
    <p:sldId id="376" r:id="rId6"/>
    <p:sldId id="275" r:id="rId7"/>
    <p:sldId id="276" r:id="rId8"/>
    <p:sldId id="277" r:id="rId9"/>
    <p:sldId id="280" r:id="rId10"/>
    <p:sldId id="281" r:id="rId11"/>
    <p:sldId id="283" r:id="rId12"/>
    <p:sldId id="279" r:id="rId13"/>
    <p:sldId id="282" r:id="rId14"/>
    <p:sldId id="310" r:id="rId15"/>
    <p:sldId id="313" r:id="rId16"/>
    <p:sldId id="304" r:id="rId17"/>
    <p:sldId id="312" r:id="rId18"/>
    <p:sldId id="305" r:id="rId19"/>
    <p:sldId id="308" r:id="rId20"/>
    <p:sldId id="289" r:id="rId21"/>
    <p:sldId id="290" r:id="rId22"/>
    <p:sldId id="291" r:id="rId23"/>
    <p:sldId id="377" r:id="rId24"/>
    <p:sldId id="299" r:id="rId25"/>
    <p:sldId id="296" r:id="rId26"/>
    <p:sldId id="315" r:id="rId27"/>
    <p:sldId id="378" r:id="rId28"/>
    <p:sldId id="379" r:id="rId29"/>
    <p:sldId id="380" r:id="rId30"/>
    <p:sldId id="309" r:id="rId31"/>
    <p:sldId id="274" r:id="rId32"/>
    <p:sldId id="317"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7" r:id="rId47"/>
    <p:sldId id="338"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7" r:id="rId67"/>
    <p:sldId id="358" r:id="rId68"/>
    <p:sldId id="359" r:id="rId69"/>
    <p:sldId id="360" r:id="rId70"/>
    <p:sldId id="361" r:id="rId71"/>
    <p:sldId id="362" r:id="rId72"/>
    <p:sldId id="363" r:id="rId73"/>
    <p:sldId id="364" r:id="rId74"/>
    <p:sldId id="365" r:id="rId75"/>
    <p:sldId id="366" r:id="rId76"/>
    <p:sldId id="367" r:id="rId77"/>
    <p:sldId id="368" r:id="rId78"/>
    <p:sldId id="369" r:id="rId79"/>
    <p:sldId id="370" r:id="rId80"/>
    <p:sldId id="371" r:id="rId81"/>
    <p:sldId id="372" r:id="rId82"/>
    <p:sldId id="373" r:id="rId83"/>
    <p:sldId id="374" r:id="rId84"/>
    <p:sldId id="375" r:id="rId85"/>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2400" kern="1200">
        <a:solidFill>
          <a:schemeClr val="tx1"/>
        </a:solidFill>
        <a:latin typeface="Arial" pitchFamily="34" charset="0"/>
        <a:ea typeface="ＭＳ Ｐゴシック" pitchFamily="34" charset="-128"/>
        <a:cs typeface="+mn-cs"/>
      </a:defRPr>
    </a:lvl6pPr>
    <a:lvl7pPr marL="2743200" algn="l" defTabSz="914400" rtl="0" eaLnBrk="1" latinLnBrk="0" hangingPunct="1">
      <a:defRPr sz="2400" kern="1200">
        <a:solidFill>
          <a:schemeClr val="tx1"/>
        </a:solidFill>
        <a:latin typeface="Arial" pitchFamily="34" charset="0"/>
        <a:ea typeface="ＭＳ Ｐゴシック" pitchFamily="34" charset="-128"/>
        <a:cs typeface="+mn-cs"/>
      </a:defRPr>
    </a:lvl7pPr>
    <a:lvl8pPr marL="3200400" algn="l" defTabSz="914400" rtl="0" eaLnBrk="1" latinLnBrk="0" hangingPunct="1">
      <a:defRPr sz="2400" kern="1200">
        <a:solidFill>
          <a:schemeClr val="tx1"/>
        </a:solidFill>
        <a:latin typeface="Arial" pitchFamily="34" charset="0"/>
        <a:ea typeface="ＭＳ Ｐゴシック" pitchFamily="34" charset="-128"/>
        <a:cs typeface="+mn-cs"/>
      </a:defRPr>
    </a:lvl8pPr>
    <a:lvl9pPr marL="3657600" algn="l" defTabSz="914400" rtl="0" eaLnBrk="1" latinLnBrk="0" hangingPunct="1">
      <a:defRPr sz="2400" kern="1200">
        <a:solidFill>
          <a:schemeClr val="tx1"/>
        </a:solidFill>
        <a:latin typeface="Arial" pitchFamily="34"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E155D"/>
    <a:srgbClr val="1B2E4F"/>
    <a:srgbClr val="233B65"/>
    <a:srgbClr val="2F4E86"/>
    <a:srgbClr val="4977CD"/>
    <a:srgbClr val="040538"/>
    <a:srgbClr val="FFB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224" y="12"/>
      </p:cViewPr>
      <p:guideLst>
        <p:guide orient="horz" pos="2160"/>
        <p:guide orient="horz" pos="288"/>
        <p:guide orient="horz" pos="384"/>
        <p:guide orient="horz" pos="864"/>
        <p:guide pos="2880"/>
        <p:guide pos="5472"/>
        <p:guide pos="453"/>
        <p:guide pos="5329"/>
        <p:guide pos="5040"/>
        <p:guide pos="1344"/>
        <p:guide pos="720"/>
        <p:guide pos="304"/>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2" d="100"/>
          <a:sy n="82" d="100"/>
        </p:scale>
        <p:origin x="-313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2AED5EE-68D6-4AE3-B788-E17ADC9ABA5A}" type="doc">
      <dgm:prSet loTypeId="urn:microsoft.com/office/officeart/2005/8/layout/StepDownProcess" loCatId="process" qsTypeId="urn:microsoft.com/office/officeart/2005/8/quickstyle/3d3" qsCatId="3D" csTypeId="urn:microsoft.com/office/officeart/2005/8/colors/accent1_2" csCatId="accent1" phldr="1"/>
      <dgm:spPr/>
      <dgm:t>
        <a:bodyPr/>
        <a:lstStyle/>
        <a:p>
          <a:endParaRPr lang="en-US"/>
        </a:p>
      </dgm:t>
    </dgm:pt>
    <dgm:pt modelId="{8523AB9A-B1CB-4C31-9F16-934F1AFCD455}">
      <dgm:prSet phldrT="[Text]"/>
      <dgm:spPr>
        <a:solidFill>
          <a:schemeClr val="bg1">
            <a:lumMod val="50000"/>
          </a:schemeClr>
        </a:solidFill>
      </dgm:spPr>
      <dgm:t>
        <a:bodyPr/>
        <a:lstStyle/>
        <a:p>
          <a:r>
            <a:rPr lang="en-US" dirty="0" smtClean="0"/>
            <a:t>Preparer submits</a:t>
          </a:r>
          <a:endParaRPr lang="en-US" dirty="0"/>
        </a:p>
      </dgm:t>
    </dgm:pt>
    <dgm:pt modelId="{7FBEE4B6-ACC5-42E8-A92F-C7F640C5EE67}" type="parTrans" cxnId="{D5CE0EB5-2153-469C-A5D5-2F6387E2E354}">
      <dgm:prSet/>
      <dgm:spPr/>
      <dgm:t>
        <a:bodyPr/>
        <a:lstStyle/>
        <a:p>
          <a:endParaRPr lang="en-US"/>
        </a:p>
      </dgm:t>
    </dgm:pt>
    <dgm:pt modelId="{C01AEDCA-346F-4F88-B1F3-4F8A92186590}" type="sibTrans" cxnId="{D5CE0EB5-2153-469C-A5D5-2F6387E2E354}">
      <dgm:prSet/>
      <dgm:spPr/>
      <dgm:t>
        <a:bodyPr/>
        <a:lstStyle/>
        <a:p>
          <a:endParaRPr lang="en-US"/>
        </a:p>
      </dgm:t>
    </dgm:pt>
    <dgm:pt modelId="{C68F9777-384E-47F1-8C32-51AE61468CDF}">
      <dgm:prSet phldrT="[Text]" custT="1"/>
      <dgm:spPr/>
      <dgm:t>
        <a:bodyPr/>
        <a:lstStyle/>
        <a:p>
          <a:r>
            <a:rPr lang="en-US" sz="1400" dirty="0" smtClean="0">
              <a:solidFill>
                <a:srgbClr val="002060"/>
              </a:solidFill>
            </a:rPr>
            <a:t>Traveler certifies if UCSD employee</a:t>
          </a:r>
          <a:endParaRPr lang="en-US" sz="1400" dirty="0">
            <a:solidFill>
              <a:srgbClr val="002060"/>
            </a:solidFill>
          </a:endParaRPr>
        </a:p>
      </dgm:t>
    </dgm:pt>
    <dgm:pt modelId="{330148B7-77D3-4A66-9B11-B14EA83CB682}" type="parTrans" cxnId="{63751128-FB89-4E1A-889A-39FE733D5713}">
      <dgm:prSet/>
      <dgm:spPr/>
      <dgm:t>
        <a:bodyPr/>
        <a:lstStyle/>
        <a:p>
          <a:endParaRPr lang="en-US"/>
        </a:p>
      </dgm:t>
    </dgm:pt>
    <dgm:pt modelId="{EDA7B612-9C13-42D5-96C6-3078D80368BD}" type="sibTrans" cxnId="{63751128-FB89-4E1A-889A-39FE733D5713}">
      <dgm:prSet/>
      <dgm:spPr/>
      <dgm:t>
        <a:bodyPr/>
        <a:lstStyle/>
        <a:p>
          <a:endParaRPr lang="en-US"/>
        </a:p>
      </dgm:t>
    </dgm:pt>
    <dgm:pt modelId="{10263024-E41C-4C21-AAFB-25FFC80471A4}">
      <dgm:prSet phldrT="[Text]"/>
      <dgm:spPr>
        <a:solidFill>
          <a:schemeClr val="bg1">
            <a:lumMod val="50000"/>
          </a:schemeClr>
        </a:solidFill>
      </dgm:spPr>
      <dgm:t>
        <a:bodyPr/>
        <a:lstStyle/>
        <a:p>
          <a:r>
            <a:rPr lang="en-US" dirty="0" smtClean="0"/>
            <a:t>Final Departmental Approver</a:t>
          </a:r>
          <a:endParaRPr lang="en-US" dirty="0"/>
        </a:p>
      </dgm:t>
    </dgm:pt>
    <dgm:pt modelId="{91D13E87-49FB-42C3-AB15-D7019D00428D}" type="parTrans" cxnId="{64E06370-CD5D-49C2-9B84-5EE808ABF7A4}">
      <dgm:prSet/>
      <dgm:spPr/>
      <dgm:t>
        <a:bodyPr/>
        <a:lstStyle/>
        <a:p>
          <a:endParaRPr lang="en-US"/>
        </a:p>
      </dgm:t>
    </dgm:pt>
    <dgm:pt modelId="{4483A506-228F-4BAC-9159-8D302CA0C354}" type="sibTrans" cxnId="{64E06370-CD5D-49C2-9B84-5EE808ABF7A4}">
      <dgm:prSet/>
      <dgm:spPr/>
      <dgm:t>
        <a:bodyPr/>
        <a:lstStyle/>
        <a:p>
          <a:endParaRPr lang="en-US"/>
        </a:p>
      </dgm:t>
    </dgm:pt>
    <dgm:pt modelId="{50037078-8AAD-428F-A34D-760837D1A0FF}">
      <dgm:prSet phldrT="[Text]" custT="1"/>
      <dgm:spPr/>
      <dgm:t>
        <a:bodyPr/>
        <a:lstStyle/>
        <a:p>
          <a:r>
            <a:rPr lang="en-US" sz="1400" dirty="0" smtClean="0">
              <a:solidFill>
                <a:srgbClr val="002060"/>
              </a:solidFill>
            </a:rPr>
            <a:t>If trip is considered “low risk,” trip will “self approve” after seven days</a:t>
          </a:r>
          <a:endParaRPr lang="en-US" sz="1400" dirty="0">
            <a:solidFill>
              <a:srgbClr val="002060"/>
            </a:solidFill>
          </a:endParaRPr>
        </a:p>
      </dgm:t>
    </dgm:pt>
    <dgm:pt modelId="{A04B90AE-2FA2-4117-A3FF-CA904ECB0292}" type="parTrans" cxnId="{7A7C6E3D-3073-4EE4-8C7F-EC74DCA0E9C4}">
      <dgm:prSet/>
      <dgm:spPr/>
      <dgm:t>
        <a:bodyPr/>
        <a:lstStyle/>
        <a:p>
          <a:endParaRPr lang="en-US"/>
        </a:p>
      </dgm:t>
    </dgm:pt>
    <dgm:pt modelId="{189AAF56-96D9-46A6-B36E-B641EFCC16C2}" type="sibTrans" cxnId="{7A7C6E3D-3073-4EE4-8C7F-EC74DCA0E9C4}">
      <dgm:prSet/>
      <dgm:spPr/>
      <dgm:t>
        <a:bodyPr/>
        <a:lstStyle/>
        <a:p>
          <a:endParaRPr lang="en-US"/>
        </a:p>
      </dgm:t>
    </dgm:pt>
    <dgm:pt modelId="{ED88807F-CCE4-401F-9576-CC8935D5343E}">
      <dgm:prSet phldrT="[Text]"/>
      <dgm:spPr>
        <a:solidFill>
          <a:schemeClr val="bg1">
            <a:lumMod val="50000"/>
          </a:schemeClr>
        </a:solidFill>
      </dgm:spPr>
      <dgm:t>
        <a:bodyPr/>
        <a:lstStyle/>
        <a:p>
          <a:r>
            <a:rPr lang="en-US" dirty="0" smtClean="0"/>
            <a:t>Travel Department</a:t>
          </a:r>
          <a:endParaRPr lang="en-US" dirty="0"/>
        </a:p>
      </dgm:t>
    </dgm:pt>
    <dgm:pt modelId="{3C793DF4-F53D-4551-957B-5F77C1E3565C}" type="parTrans" cxnId="{E414A3E7-5F3C-4A85-BD1E-C1400E55F94D}">
      <dgm:prSet/>
      <dgm:spPr/>
      <dgm:t>
        <a:bodyPr/>
        <a:lstStyle/>
        <a:p>
          <a:endParaRPr lang="en-US"/>
        </a:p>
      </dgm:t>
    </dgm:pt>
    <dgm:pt modelId="{0C3E9329-C39A-4BC6-982A-4D8766739FD4}" type="sibTrans" cxnId="{E414A3E7-5F3C-4A85-BD1E-C1400E55F94D}">
      <dgm:prSet/>
      <dgm:spPr/>
      <dgm:t>
        <a:bodyPr/>
        <a:lstStyle/>
        <a:p>
          <a:endParaRPr lang="en-US"/>
        </a:p>
      </dgm:t>
    </dgm:pt>
    <dgm:pt modelId="{EEEBED44-9D52-4B8F-A289-125DAFC37532}">
      <dgm:prSet phldrT="[Text]" custT="1"/>
      <dgm:spPr/>
      <dgm:t>
        <a:bodyPr/>
        <a:lstStyle/>
        <a:p>
          <a:r>
            <a:rPr lang="en-US" sz="1400" dirty="0" smtClean="0">
              <a:solidFill>
                <a:srgbClr val="002060"/>
              </a:solidFill>
            </a:rPr>
            <a:t>Not all trips are reviewed by the Travel Team</a:t>
          </a:r>
          <a:endParaRPr lang="en-US" sz="1400" dirty="0">
            <a:solidFill>
              <a:srgbClr val="002060"/>
            </a:solidFill>
          </a:endParaRPr>
        </a:p>
      </dgm:t>
    </dgm:pt>
    <dgm:pt modelId="{559251FC-56BC-4D28-A85E-4771CFE209C0}" type="parTrans" cxnId="{8E33644A-A2C0-450F-8227-F228C05A4B36}">
      <dgm:prSet/>
      <dgm:spPr/>
      <dgm:t>
        <a:bodyPr/>
        <a:lstStyle/>
        <a:p>
          <a:endParaRPr lang="en-US"/>
        </a:p>
      </dgm:t>
    </dgm:pt>
    <dgm:pt modelId="{9A8B9DA3-A3FF-4C71-B482-CF273674EFCC}" type="sibTrans" cxnId="{8E33644A-A2C0-450F-8227-F228C05A4B36}">
      <dgm:prSet/>
      <dgm:spPr/>
      <dgm:t>
        <a:bodyPr/>
        <a:lstStyle/>
        <a:p>
          <a:endParaRPr lang="en-US"/>
        </a:p>
      </dgm:t>
    </dgm:pt>
    <dgm:pt modelId="{14B82D26-B9AC-4355-9095-715031CAC7E8}" type="pres">
      <dgm:prSet presAssocID="{C2AED5EE-68D6-4AE3-B788-E17ADC9ABA5A}" presName="rootnode" presStyleCnt="0">
        <dgm:presLayoutVars>
          <dgm:chMax/>
          <dgm:chPref/>
          <dgm:dir/>
          <dgm:animLvl val="lvl"/>
        </dgm:presLayoutVars>
      </dgm:prSet>
      <dgm:spPr/>
      <dgm:t>
        <a:bodyPr/>
        <a:lstStyle/>
        <a:p>
          <a:endParaRPr lang="en-US"/>
        </a:p>
      </dgm:t>
    </dgm:pt>
    <dgm:pt modelId="{E3CEE92E-13F0-45B8-8E7F-2D955F995479}" type="pres">
      <dgm:prSet presAssocID="{8523AB9A-B1CB-4C31-9F16-934F1AFCD455}" presName="composite" presStyleCnt="0"/>
      <dgm:spPr/>
    </dgm:pt>
    <dgm:pt modelId="{EF19D139-2646-4C8B-8BD3-0DC431DEADA6}" type="pres">
      <dgm:prSet presAssocID="{8523AB9A-B1CB-4C31-9F16-934F1AFCD455}" presName="bentUpArrow1" presStyleLbl="alignImgPlace1" presStyleIdx="0" presStyleCnt="2"/>
      <dgm:spPr/>
    </dgm:pt>
    <dgm:pt modelId="{4204B62A-7110-40EE-AE39-C107FB35DE55}" type="pres">
      <dgm:prSet presAssocID="{8523AB9A-B1CB-4C31-9F16-934F1AFCD455}" presName="ParentText" presStyleLbl="node1" presStyleIdx="0" presStyleCnt="3">
        <dgm:presLayoutVars>
          <dgm:chMax val="1"/>
          <dgm:chPref val="1"/>
          <dgm:bulletEnabled val="1"/>
        </dgm:presLayoutVars>
      </dgm:prSet>
      <dgm:spPr/>
      <dgm:t>
        <a:bodyPr/>
        <a:lstStyle/>
        <a:p>
          <a:endParaRPr lang="en-US"/>
        </a:p>
      </dgm:t>
    </dgm:pt>
    <dgm:pt modelId="{2A98C388-C078-44B7-BBA2-F0A495BC40A0}" type="pres">
      <dgm:prSet presAssocID="{8523AB9A-B1CB-4C31-9F16-934F1AFCD455}" presName="ChildText" presStyleLbl="revTx" presStyleIdx="0" presStyleCnt="3" custScaleX="209221" custLinFactNeighborX="70568">
        <dgm:presLayoutVars>
          <dgm:chMax val="0"/>
          <dgm:chPref val="0"/>
          <dgm:bulletEnabled val="1"/>
        </dgm:presLayoutVars>
      </dgm:prSet>
      <dgm:spPr/>
      <dgm:t>
        <a:bodyPr/>
        <a:lstStyle/>
        <a:p>
          <a:endParaRPr lang="en-US"/>
        </a:p>
      </dgm:t>
    </dgm:pt>
    <dgm:pt modelId="{44FC3BD0-DD88-4CB3-80A1-9F72D4696536}" type="pres">
      <dgm:prSet presAssocID="{C01AEDCA-346F-4F88-B1F3-4F8A92186590}" presName="sibTrans" presStyleCnt="0"/>
      <dgm:spPr/>
    </dgm:pt>
    <dgm:pt modelId="{C90F9D00-253B-4B4D-9684-B8D6A32D248C}" type="pres">
      <dgm:prSet presAssocID="{10263024-E41C-4C21-AAFB-25FFC80471A4}" presName="composite" presStyleCnt="0"/>
      <dgm:spPr/>
    </dgm:pt>
    <dgm:pt modelId="{A5A9F243-D28E-44EA-BEB7-BA56DD0D325A}" type="pres">
      <dgm:prSet presAssocID="{10263024-E41C-4C21-AAFB-25FFC80471A4}" presName="bentUpArrow1" presStyleLbl="alignImgPlace1" presStyleIdx="1" presStyleCnt="2"/>
      <dgm:spPr/>
    </dgm:pt>
    <dgm:pt modelId="{3D970D74-508A-4839-B35A-D248DAAAC216}" type="pres">
      <dgm:prSet presAssocID="{10263024-E41C-4C21-AAFB-25FFC80471A4}" presName="ParentText" presStyleLbl="node1" presStyleIdx="1" presStyleCnt="3" custLinFactNeighborX="-23064">
        <dgm:presLayoutVars>
          <dgm:chMax val="1"/>
          <dgm:chPref val="1"/>
          <dgm:bulletEnabled val="1"/>
        </dgm:presLayoutVars>
      </dgm:prSet>
      <dgm:spPr/>
      <dgm:t>
        <a:bodyPr/>
        <a:lstStyle/>
        <a:p>
          <a:endParaRPr lang="en-US"/>
        </a:p>
      </dgm:t>
    </dgm:pt>
    <dgm:pt modelId="{02284EF6-5D73-4D64-811B-EE877450C867}" type="pres">
      <dgm:prSet presAssocID="{10263024-E41C-4C21-AAFB-25FFC80471A4}" presName="ChildText" presStyleLbl="revTx" presStyleIdx="1" presStyleCnt="3" custScaleX="220373" custScaleY="127494" custLinFactNeighborX="34979">
        <dgm:presLayoutVars>
          <dgm:chMax val="0"/>
          <dgm:chPref val="0"/>
          <dgm:bulletEnabled val="1"/>
        </dgm:presLayoutVars>
      </dgm:prSet>
      <dgm:spPr/>
      <dgm:t>
        <a:bodyPr/>
        <a:lstStyle/>
        <a:p>
          <a:endParaRPr lang="en-US"/>
        </a:p>
      </dgm:t>
    </dgm:pt>
    <dgm:pt modelId="{8A829715-ECC9-42F5-AFD3-BA1CEEC07EC4}" type="pres">
      <dgm:prSet presAssocID="{4483A506-228F-4BAC-9159-8D302CA0C354}" presName="sibTrans" presStyleCnt="0"/>
      <dgm:spPr/>
    </dgm:pt>
    <dgm:pt modelId="{09177B8A-CD98-4C0F-926F-27CEA776D1E2}" type="pres">
      <dgm:prSet presAssocID="{ED88807F-CCE4-401F-9576-CC8935D5343E}" presName="composite" presStyleCnt="0"/>
      <dgm:spPr/>
    </dgm:pt>
    <dgm:pt modelId="{F29D0A67-FA69-475D-9310-338DDEC03328}" type="pres">
      <dgm:prSet presAssocID="{ED88807F-CCE4-401F-9576-CC8935D5343E}" presName="ParentText" presStyleLbl="node1" presStyleIdx="2" presStyleCnt="3" custLinFactNeighborX="-20324">
        <dgm:presLayoutVars>
          <dgm:chMax val="1"/>
          <dgm:chPref val="1"/>
          <dgm:bulletEnabled val="1"/>
        </dgm:presLayoutVars>
      </dgm:prSet>
      <dgm:spPr/>
      <dgm:t>
        <a:bodyPr/>
        <a:lstStyle/>
        <a:p>
          <a:endParaRPr lang="en-US"/>
        </a:p>
      </dgm:t>
    </dgm:pt>
    <dgm:pt modelId="{2D1D95B4-1D0C-4222-8AAE-2BE0AE55265C}" type="pres">
      <dgm:prSet presAssocID="{ED88807F-CCE4-401F-9576-CC8935D5343E}" presName="FinalChildText" presStyleLbl="revTx" presStyleIdx="2" presStyleCnt="3" custScaleX="145661">
        <dgm:presLayoutVars>
          <dgm:chMax val="0"/>
          <dgm:chPref val="0"/>
          <dgm:bulletEnabled val="1"/>
        </dgm:presLayoutVars>
      </dgm:prSet>
      <dgm:spPr/>
      <dgm:t>
        <a:bodyPr/>
        <a:lstStyle/>
        <a:p>
          <a:endParaRPr lang="en-US"/>
        </a:p>
      </dgm:t>
    </dgm:pt>
  </dgm:ptLst>
  <dgm:cxnLst>
    <dgm:cxn modelId="{A4B586FF-620A-4D11-946B-2069FBC93F82}" type="presOf" srcId="{50037078-8AAD-428F-A34D-760837D1A0FF}" destId="{02284EF6-5D73-4D64-811B-EE877450C867}" srcOrd="0" destOrd="0" presId="urn:microsoft.com/office/officeart/2005/8/layout/StepDownProcess"/>
    <dgm:cxn modelId="{ECA33333-2241-4308-A860-259D648CCD15}" type="presOf" srcId="{8523AB9A-B1CB-4C31-9F16-934F1AFCD455}" destId="{4204B62A-7110-40EE-AE39-C107FB35DE55}" srcOrd="0" destOrd="0" presId="urn:microsoft.com/office/officeart/2005/8/layout/StepDownProcess"/>
    <dgm:cxn modelId="{D5CE0EB5-2153-469C-A5D5-2F6387E2E354}" srcId="{C2AED5EE-68D6-4AE3-B788-E17ADC9ABA5A}" destId="{8523AB9A-B1CB-4C31-9F16-934F1AFCD455}" srcOrd="0" destOrd="0" parTransId="{7FBEE4B6-ACC5-42E8-A92F-C7F640C5EE67}" sibTransId="{C01AEDCA-346F-4F88-B1F3-4F8A92186590}"/>
    <dgm:cxn modelId="{7A7C6E3D-3073-4EE4-8C7F-EC74DCA0E9C4}" srcId="{10263024-E41C-4C21-AAFB-25FFC80471A4}" destId="{50037078-8AAD-428F-A34D-760837D1A0FF}" srcOrd="0" destOrd="0" parTransId="{A04B90AE-2FA2-4117-A3FF-CA904ECB0292}" sibTransId="{189AAF56-96D9-46A6-B36E-B641EFCC16C2}"/>
    <dgm:cxn modelId="{05FAE3E9-AD6F-4435-B6A8-10BF38748BBC}" type="presOf" srcId="{10263024-E41C-4C21-AAFB-25FFC80471A4}" destId="{3D970D74-508A-4839-B35A-D248DAAAC216}" srcOrd="0" destOrd="0" presId="urn:microsoft.com/office/officeart/2005/8/layout/StepDownProcess"/>
    <dgm:cxn modelId="{E414A3E7-5F3C-4A85-BD1E-C1400E55F94D}" srcId="{C2AED5EE-68D6-4AE3-B788-E17ADC9ABA5A}" destId="{ED88807F-CCE4-401F-9576-CC8935D5343E}" srcOrd="2" destOrd="0" parTransId="{3C793DF4-F53D-4551-957B-5F77C1E3565C}" sibTransId="{0C3E9329-C39A-4BC6-982A-4D8766739FD4}"/>
    <dgm:cxn modelId="{64E06370-CD5D-49C2-9B84-5EE808ABF7A4}" srcId="{C2AED5EE-68D6-4AE3-B788-E17ADC9ABA5A}" destId="{10263024-E41C-4C21-AAFB-25FFC80471A4}" srcOrd="1" destOrd="0" parTransId="{91D13E87-49FB-42C3-AB15-D7019D00428D}" sibTransId="{4483A506-228F-4BAC-9159-8D302CA0C354}"/>
    <dgm:cxn modelId="{BF4201C9-4D52-40AE-BD1F-9FF395EC3389}" type="presOf" srcId="{C68F9777-384E-47F1-8C32-51AE61468CDF}" destId="{2A98C388-C078-44B7-BBA2-F0A495BC40A0}" srcOrd="0" destOrd="0" presId="urn:microsoft.com/office/officeart/2005/8/layout/StepDownProcess"/>
    <dgm:cxn modelId="{16F2BCF2-9B1E-4AD3-8F2F-255D945561E6}" type="presOf" srcId="{ED88807F-CCE4-401F-9576-CC8935D5343E}" destId="{F29D0A67-FA69-475D-9310-338DDEC03328}" srcOrd="0" destOrd="0" presId="urn:microsoft.com/office/officeart/2005/8/layout/StepDownProcess"/>
    <dgm:cxn modelId="{8E33644A-A2C0-450F-8227-F228C05A4B36}" srcId="{ED88807F-CCE4-401F-9576-CC8935D5343E}" destId="{EEEBED44-9D52-4B8F-A289-125DAFC37532}" srcOrd="0" destOrd="0" parTransId="{559251FC-56BC-4D28-A85E-4771CFE209C0}" sibTransId="{9A8B9DA3-A3FF-4C71-B482-CF273674EFCC}"/>
    <dgm:cxn modelId="{F4394982-C63B-4553-A310-9D3A47C15E02}" type="presOf" srcId="{C2AED5EE-68D6-4AE3-B788-E17ADC9ABA5A}" destId="{14B82D26-B9AC-4355-9095-715031CAC7E8}" srcOrd="0" destOrd="0" presId="urn:microsoft.com/office/officeart/2005/8/layout/StepDownProcess"/>
    <dgm:cxn modelId="{63751128-FB89-4E1A-889A-39FE733D5713}" srcId="{8523AB9A-B1CB-4C31-9F16-934F1AFCD455}" destId="{C68F9777-384E-47F1-8C32-51AE61468CDF}" srcOrd="0" destOrd="0" parTransId="{330148B7-77D3-4A66-9B11-B14EA83CB682}" sibTransId="{EDA7B612-9C13-42D5-96C6-3078D80368BD}"/>
    <dgm:cxn modelId="{2EC3C567-77E6-4AA5-BE24-28632487820F}" type="presOf" srcId="{EEEBED44-9D52-4B8F-A289-125DAFC37532}" destId="{2D1D95B4-1D0C-4222-8AAE-2BE0AE55265C}" srcOrd="0" destOrd="0" presId="urn:microsoft.com/office/officeart/2005/8/layout/StepDownProcess"/>
    <dgm:cxn modelId="{8CB25BC0-0AA2-45F2-A235-37A32092AB88}" type="presParOf" srcId="{14B82D26-B9AC-4355-9095-715031CAC7E8}" destId="{E3CEE92E-13F0-45B8-8E7F-2D955F995479}" srcOrd="0" destOrd="0" presId="urn:microsoft.com/office/officeart/2005/8/layout/StepDownProcess"/>
    <dgm:cxn modelId="{5E772052-0005-45E5-B56B-D1854D337E73}" type="presParOf" srcId="{E3CEE92E-13F0-45B8-8E7F-2D955F995479}" destId="{EF19D139-2646-4C8B-8BD3-0DC431DEADA6}" srcOrd="0" destOrd="0" presId="urn:microsoft.com/office/officeart/2005/8/layout/StepDownProcess"/>
    <dgm:cxn modelId="{F788632C-BED0-4033-B746-60380AF95454}" type="presParOf" srcId="{E3CEE92E-13F0-45B8-8E7F-2D955F995479}" destId="{4204B62A-7110-40EE-AE39-C107FB35DE55}" srcOrd="1" destOrd="0" presId="urn:microsoft.com/office/officeart/2005/8/layout/StepDownProcess"/>
    <dgm:cxn modelId="{69201333-BF01-4A07-9602-B55254E1E1F6}" type="presParOf" srcId="{E3CEE92E-13F0-45B8-8E7F-2D955F995479}" destId="{2A98C388-C078-44B7-BBA2-F0A495BC40A0}" srcOrd="2" destOrd="0" presId="urn:microsoft.com/office/officeart/2005/8/layout/StepDownProcess"/>
    <dgm:cxn modelId="{3DF987D4-DF5E-406A-B973-91CBAA367943}" type="presParOf" srcId="{14B82D26-B9AC-4355-9095-715031CAC7E8}" destId="{44FC3BD0-DD88-4CB3-80A1-9F72D4696536}" srcOrd="1" destOrd="0" presId="urn:microsoft.com/office/officeart/2005/8/layout/StepDownProcess"/>
    <dgm:cxn modelId="{EF225AC3-6488-41CC-A5CC-BEC895F92B1E}" type="presParOf" srcId="{14B82D26-B9AC-4355-9095-715031CAC7E8}" destId="{C90F9D00-253B-4B4D-9684-B8D6A32D248C}" srcOrd="2" destOrd="0" presId="urn:microsoft.com/office/officeart/2005/8/layout/StepDownProcess"/>
    <dgm:cxn modelId="{7965B0BD-8B76-4490-8FC2-1B6AA50C33D4}" type="presParOf" srcId="{C90F9D00-253B-4B4D-9684-B8D6A32D248C}" destId="{A5A9F243-D28E-44EA-BEB7-BA56DD0D325A}" srcOrd="0" destOrd="0" presId="urn:microsoft.com/office/officeart/2005/8/layout/StepDownProcess"/>
    <dgm:cxn modelId="{5367174D-15C2-4560-AD7A-8640DDE73BBD}" type="presParOf" srcId="{C90F9D00-253B-4B4D-9684-B8D6A32D248C}" destId="{3D970D74-508A-4839-B35A-D248DAAAC216}" srcOrd="1" destOrd="0" presId="urn:microsoft.com/office/officeart/2005/8/layout/StepDownProcess"/>
    <dgm:cxn modelId="{B4F290AE-1FCD-4FEC-97BC-BEC8CDAE42D4}" type="presParOf" srcId="{C90F9D00-253B-4B4D-9684-B8D6A32D248C}" destId="{02284EF6-5D73-4D64-811B-EE877450C867}" srcOrd="2" destOrd="0" presId="urn:microsoft.com/office/officeart/2005/8/layout/StepDownProcess"/>
    <dgm:cxn modelId="{E384DB7C-6D79-4113-A70A-2BD3662CA619}" type="presParOf" srcId="{14B82D26-B9AC-4355-9095-715031CAC7E8}" destId="{8A829715-ECC9-42F5-AFD3-BA1CEEC07EC4}" srcOrd="3" destOrd="0" presId="urn:microsoft.com/office/officeart/2005/8/layout/StepDownProcess"/>
    <dgm:cxn modelId="{0EE70560-1B5D-4DB2-89C8-8C2CCB904CF6}" type="presParOf" srcId="{14B82D26-B9AC-4355-9095-715031CAC7E8}" destId="{09177B8A-CD98-4C0F-926F-27CEA776D1E2}" srcOrd="4" destOrd="0" presId="urn:microsoft.com/office/officeart/2005/8/layout/StepDownProcess"/>
    <dgm:cxn modelId="{37D1398B-81BE-4C40-A9CD-2D42A34D3FF3}" type="presParOf" srcId="{09177B8A-CD98-4C0F-926F-27CEA776D1E2}" destId="{F29D0A67-FA69-475D-9310-338DDEC03328}" srcOrd="0" destOrd="0" presId="urn:microsoft.com/office/officeart/2005/8/layout/StepDownProcess"/>
    <dgm:cxn modelId="{A78A6426-38D4-4848-A994-D9C61AE34191}" type="presParOf" srcId="{09177B8A-CD98-4C0F-926F-27CEA776D1E2}" destId="{2D1D95B4-1D0C-4222-8AAE-2BE0AE55265C}" srcOrd="1" destOrd="0" presId="urn:microsoft.com/office/officeart/2005/8/layout/StepDownProcess"/>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F19D139-2646-4C8B-8BD3-0DC431DEADA6}">
      <dsp:nvSpPr>
        <dsp:cNvPr id="0" name=""/>
        <dsp:cNvSpPr/>
      </dsp:nvSpPr>
      <dsp:spPr>
        <a:xfrm rot="5400000">
          <a:off x="274237" y="1516879"/>
          <a:ext cx="1023409" cy="1165115"/>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4204B62A-7110-40EE-AE39-C107FB35DE55}">
      <dsp:nvSpPr>
        <dsp:cNvPr id="0" name=""/>
        <dsp:cNvSpPr/>
      </dsp:nvSpPr>
      <dsp:spPr>
        <a:xfrm>
          <a:off x="3096" y="382410"/>
          <a:ext cx="1722818" cy="1205917"/>
        </a:xfrm>
        <a:prstGeom prst="roundRect">
          <a:avLst>
            <a:gd name="adj" fmla="val 16670"/>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Preparer submits</a:t>
          </a:r>
          <a:endParaRPr lang="en-US" sz="1600" kern="1200" dirty="0"/>
        </a:p>
      </dsp:txBody>
      <dsp:txXfrm>
        <a:off x="61975" y="441289"/>
        <a:ext cx="1605060" cy="1088159"/>
      </dsp:txXfrm>
    </dsp:sp>
    <dsp:sp modelId="{2A98C388-C078-44B7-BBA2-F0A495BC40A0}">
      <dsp:nvSpPr>
        <dsp:cNvPr id="0" name=""/>
        <dsp:cNvSpPr/>
      </dsp:nvSpPr>
      <dsp:spPr>
        <a:xfrm>
          <a:off x="1925864" y="497421"/>
          <a:ext cx="2621568" cy="97467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002060"/>
              </a:solidFill>
            </a:rPr>
            <a:t>Traveler certifies if UCSD employee</a:t>
          </a:r>
          <a:endParaRPr lang="en-US" sz="1400" kern="1200" dirty="0">
            <a:solidFill>
              <a:srgbClr val="002060"/>
            </a:solidFill>
          </a:endParaRPr>
        </a:p>
      </dsp:txBody>
      <dsp:txXfrm>
        <a:off x="1925864" y="497421"/>
        <a:ext cx="2621568" cy="974675"/>
      </dsp:txXfrm>
    </dsp:sp>
    <dsp:sp modelId="{A5A9F243-D28E-44EA-BEB7-BA56DD0D325A}">
      <dsp:nvSpPr>
        <dsp:cNvPr id="0" name=""/>
        <dsp:cNvSpPr/>
      </dsp:nvSpPr>
      <dsp:spPr>
        <a:xfrm rot="5400000">
          <a:off x="2031090" y="2890499"/>
          <a:ext cx="1023409" cy="1165115"/>
        </a:xfrm>
        <a:prstGeom prst="bentUpArrow">
          <a:avLst>
            <a:gd name="adj1" fmla="val 32840"/>
            <a:gd name="adj2" fmla="val 25000"/>
            <a:gd name="adj3" fmla="val 35780"/>
          </a:avLst>
        </a:prstGeom>
        <a:solidFill>
          <a:schemeClr val="accent1">
            <a:tint val="50000"/>
            <a:hueOff val="0"/>
            <a:satOff val="0"/>
            <a:lumOff val="0"/>
            <a:alphaOff val="0"/>
          </a:schemeClr>
        </a:solidFill>
        <a:ln>
          <a:noFill/>
        </a:ln>
        <a:effectLst>
          <a:outerShdw blurRad="40000" dist="20000" dir="5400000" rotWithShape="0">
            <a:srgbClr val="000000">
              <a:alpha val="38000"/>
            </a:srgbClr>
          </a:outerShdw>
        </a:effectLst>
        <a:scene3d>
          <a:camera prst="orthographicFront">
            <a:rot lat="0" lon="0" rev="0"/>
          </a:camera>
          <a:lightRig rig="contrasting" dir="t">
            <a:rot lat="0" lon="0" rev="1200000"/>
          </a:lightRig>
        </a:scene3d>
        <a:sp3d contourW="12700" prstMaterial="flat">
          <a:bevelT w="177800" h="254000"/>
          <a:bevelB w="152400"/>
        </a:sp3d>
      </dsp:spPr>
      <dsp:style>
        <a:lnRef idx="0">
          <a:scrgbClr r="0" g="0" b="0"/>
        </a:lnRef>
        <a:fillRef idx="1">
          <a:scrgbClr r="0" g="0" b="0"/>
        </a:fillRef>
        <a:effectRef idx="1">
          <a:scrgbClr r="0" g="0" b="0"/>
        </a:effectRef>
        <a:fontRef idx="minor"/>
      </dsp:style>
    </dsp:sp>
    <dsp:sp modelId="{3D970D74-508A-4839-B35A-D248DAAAC216}">
      <dsp:nvSpPr>
        <dsp:cNvPr id="0" name=""/>
        <dsp:cNvSpPr/>
      </dsp:nvSpPr>
      <dsp:spPr>
        <a:xfrm>
          <a:off x="1362598" y="1756029"/>
          <a:ext cx="1722818" cy="1205917"/>
        </a:xfrm>
        <a:prstGeom prst="roundRect">
          <a:avLst>
            <a:gd name="adj" fmla="val 16670"/>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Final Departmental Approver</a:t>
          </a:r>
          <a:endParaRPr lang="en-US" sz="1600" kern="1200" dirty="0"/>
        </a:p>
      </dsp:txBody>
      <dsp:txXfrm>
        <a:off x="1421477" y="1814908"/>
        <a:ext cx="1605060" cy="1088159"/>
      </dsp:txXfrm>
    </dsp:sp>
    <dsp:sp modelId="{02284EF6-5D73-4D64-811B-EE877450C867}">
      <dsp:nvSpPr>
        <dsp:cNvPr id="0" name=""/>
        <dsp:cNvSpPr/>
      </dsp:nvSpPr>
      <dsp:spPr>
        <a:xfrm>
          <a:off x="3166914" y="1737052"/>
          <a:ext cx="2761304" cy="1242652"/>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002060"/>
              </a:solidFill>
            </a:rPr>
            <a:t>If trip is considered “low risk,” trip will “self approve” after seven days</a:t>
          </a:r>
          <a:endParaRPr lang="en-US" sz="1400" kern="1200" dirty="0">
            <a:solidFill>
              <a:srgbClr val="002060"/>
            </a:solidFill>
          </a:endParaRPr>
        </a:p>
      </dsp:txBody>
      <dsp:txXfrm>
        <a:off x="3166914" y="1737052"/>
        <a:ext cx="2761304" cy="1242652"/>
      </dsp:txXfrm>
    </dsp:sp>
    <dsp:sp modelId="{F29D0A67-FA69-475D-9310-338DDEC03328}">
      <dsp:nvSpPr>
        <dsp:cNvPr id="0" name=""/>
        <dsp:cNvSpPr/>
      </dsp:nvSpPr>
      <dsp:spPr>
        <a:xfrm>
          <a:off x="3166656" y="3110672"/>
          <a:ext cx="1722818" cy="1205917"/>
        </a:xfrm>
        <a:prstGeom prst="roundRect">
          <a:avLst>
            <a:gd name="adj" fmla="val 16670"/>
          </a:avLst>
        </a:prstGeom>
        <a:solidFill>
          <a:schemeClr val="bg1">
            <a:lumMod val="5000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Travel Department</a:t>
          </a:r>
          <a:endParaRPr lang="en-US" sz="1600" kern="1200" dirty="0"/>
        </a:p>
      </dsp:txBody>
      <dsp:txXfrm>
        <a:off x="3225535" y="3169551"/>
        <a:ext cx="1605060" cy="1088159"/>
      </dsp:txXfrm>
    </dsp:sp>
    <dsp:sp modelId="{2D1D95B4-1D0C-4222-8AAE-2BE0AE55265C}">
      <dsp:nvSpPr>
        <dsp:cNvPr id="0" name=""/>
        <dsp:cNvSpPr/>
      </dsp:nvSpPr>
      <dsp:spPr>
        <a:xfrm>
          <a:off x="4953550" y="3225684"/>
          <a:ext cx="1825152" cy="974675"/>
        </a:xfrm>
        <a:prstGeom prst="rect">
          <a:avLst/>
        </a:prstGeom>
        <a:noFill/>
        <a:ln w="9525" cap="flat" cmpd="sng" algn="ctr">
          <a:solidFill>
            <a:schemeClr val="dk1">
              <a:alpha val="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smtClean="0">
              <a:solidFill>
                <a:srgbClr val="002060"/>
              </a:solidFill>
            </a:rPr>
            <a:t>Not all trips are reviewed by the Travel Team</a:t>
          </a:r>
          <a:endParaRPr lang="en-US" sz="1400" kern="1200" dirty="0">
            <a:solidFill>
              <a:srgbClr val="002060"/>
            </a:solidFill>
          </a:endParaRPr>
        </a:p>
      </dsp:txBody>
      <dsp:txXfrm>
        <a:off x="4953550" y="3225684"/>
        <a:ext cx="1825152" cy="974675"/>
      </dsp:txXfrm>
    </dsp:sp>
  </dsp:spTree>
</dsp:drawing>
</file>

<file path=ppt/diagrams/layout1.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027" name="Rectangle 3"/>
          <p:cNvSpPr>
            <a:spLocks noGrp="1" noChangeArrowheads="1"/>
          </p:cNvSpPr>
          <p:nvPr>
            <p:ph type="dt" idx="1"/>
          </p:nvPr>
        </p:nvSpPr>
        <p:spPr bwMode="auto">
          <a:xfrm>
            <a:off x="3886200" y="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charset="0"/>
                <a:cs typeface="ＭＳ Ｐゴシック" charset="0"/>
              </a:defRPr>
            </a:lvl1pPr>
          </a:lstStyle>
          <a:p>
            <a:pPr>
              <a:defRPr/>
            </a:pPr>
            <a:endParaRPr lang="en-US"/>
          </a:p>
        </p:txBody>
      </p:sp>
      <p:sp>
        <p:nvSpPr>
          <p:cNvPr id="102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1029" name="Rectangle 5"/>
          <p:cNvSpPr>
            <a:spLocks noGrp="1" noChangeArrowheads="1"/>
          </p:cNvSpPr>
          <p:nvPr>
            <p:ph type="body" sz="quarter" idx="3"/>
          </p:nvPr>
        </p:nvSpPr>
        <p:spPr bwMode="auto">
          <a:xfrm>
            <a:off x="914400" y="4343400"/>
            <a:ext cx="50292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030" name="Rectangle 6"/>
          <p:cNvSpPr>
            <a:spLocks noGrp="1" noChangeArrowheads="1"/>
          </p:cNvSpPr>
          <p:nvPr>
            <p:ph type="ftr" sz="quarter" idx="4"/>
          </p:nvPr>
        </p:nvSpPr>
        <p:spPr bwMode="auto">
          <a:xfrm>
            <a:off x="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defRPr sz="1200">
                <a:latin typeface="Arial" charset="0"/>
                <a:ea typeface="ＭＳ Ｐゴシック" charset="0"/>
                <a:cs typeface="ＭＳ Ｐゴシック" charset="0"/>
              </a:defRPr>
            </a:lvl1pPr>
          </a:lstStyle>
          <a:p>
            <a:pPr>
              <a:defRPr/>
            </a:pPr>
            <a:endParaRPr lang="en-US"/>
          </a:p>
        </p:txBody>
      </p:sp>
      <p:sp>
        <p:nvSpPr>
          <p:cNvPr id="1031" name="Rectangle 7"/>
          <p:cNvSpPr>
            <a:spLocks noGrp="1" noChangeArrowheads="1"/>
          </p:cNvSpPr>
          <p:nvPr>
            <p:ph type="sldNum" sz="quarter" idx="5"/>
          </p:nvPr>
        </p:nvSpPr>
        <p:spPr bwMode="auto">
          <a:xfrm>
            <a:off x="3886200" y="8686800"/>
            <a:ext cx="29718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b" anchorCtr="0" compatLnSpc="1">
            <a:prstTxWarp prst="textNoShape">
              <a:avLst/>
            </a:prstTxWarp>
          </a:bodyPr>
          <a:lstStyle>
            <a:lvl1pPr algn="r">
              <a:defRPr sz="1200"/>
            </a:lvl1pPr>
          </a:lstStyle>
          <a:p>
            <a:pPr>
              <a:defRPr/>
            </a:pPr>
            <a:fld id="{6932DD0C-9253-4EB3-AB65-7ED0870CAB6D}" type="slidenum">
              <a:rPr lang="en-US" altLang="en-US"/>
              <a:pPr>
                <a:defRPr/>
              </a:pPr>
              <a:t>‹#›</a:t>
            </a:fld>
            <a:endParaRPr lang="en-US" altLang="en-US"/>
          </a:p>
        </p:txBody>
      </p:sp>
    </p:spTree>
    <p:extLst>
      <p:ext uri="{BB962C8B-B14F-4D97-AF65-F5344CB8AC3E}">
        <p14:creationId xmlns:p14="http://schemas.microsoft.com/office/powerpoint/2010/main" val="428337546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31E27DF-BE68-4C57-942F-C28B17B42DB0}" type="slidenum">
              <a:rPr lang="en-US" altLang="en-US" sz="1200" smtClean="0"/>
              <a:pPr/>
              <a:t>2</a:t>
            </a:fld>
            <a:endParaRPr lang="en-US" altLang="en-US" sz="1200" smtClean="0"/>
          </a:p>
        </p:txBody>
      </p:sp>
      <p:sp>
        <p:nvSpPr>
          <p:cNvPr id="158722" name="Rectangle 2"/>
          <p:cNvSpPr>
            <a:spLocks noGrp="1" noRot="1" noChangeAspect="1" noChangeArrowheads="1" noTextEdit="1"/>
          </p:cNvSpPr>
          <p:nvPr>
            <p:ph type="sldImg"/>
          </p:nvPr>
        </p:nvSpPr>
        <p:spPr>
          <a:ln/>
          <a:extLst>
            <a:ext uri="{FAA26D3D-D897-4be2-8F04-BA451C77F1D7}"/>
          </a:extLst>
        </p:spPr>
      </p:sp>
      <p:sp>
        <p:nvSpPr>
          <p:cNvPr id="48132"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16F014E-50F4-4CA4-8C60-6A4579B74FDB}" type="slidenum">
              <a:rPr lang="en-US" altLang="en-US" sz="1200" smtClean="0"/>
              <a:pPr/>
              <a:t>11</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60420"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1A911BF-B26E-485D-82F0-FD16D8EF325C}" type="slidenum">
              <a:rPr lang="en-US" altLang="en-US" sz="1200" smtClean="0"/>
              <a:pPr/>
              <a:t>12</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61444"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BB40350-1B9F-45CB-9FF5-93A79B3D0C70}" type="slidenum">
              <a:rPr lang="en-US" altLang="en-US" sz="1200" smtClean="0"/>
              <a:pPr/>
              <a:t>13</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62468"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CEDF547-5631-4062-9132-8B8F90D15710}" type="slidenum">
              <a:rPr lang="en-US" altLang="en-US" sz="1200" smtClean="0"/>
              <a:pPr/>
              <a:t>14</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63492"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BBD9350-2D93-4473-99FF-F88B613C7C1A}" type="slidenum">
              <a:rPr lang="en-US" altLang="en-US" sz="1200" smtClean="0"/>
              <a:pPr/>
              <a:t>15</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64516"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60ED7EC-9313-4DBA-98C4-519BE7A5628D}" type="slidenum">
              <a:rPr lang="en-US" altLang="en-US" sz="1200" smtClean="0"/>
              <a:pPr/>
              <a:t>16</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65540"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3683CA90-9F68-4F0B-BEC2-2BEFF75306C8}" type="slidenum">
              <a:rPr lang="en-US" altLang="en-US" sz="1200" smtClean="0"/>
              <a:pPr/>
              <a:t>17</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67588"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0A3E908-1A8E-4292-BD5F-55340397E17E}" type="slidenum">
              <a:rPr lang="en-US" altLang="en-US" sz="1200" smtClean="0"/>
              <a:pPr/>
              <a:t>18</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68612"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DCB9935-470D-413C-A3E3-1311030A36FE}" type="slidenum">
              <a:rPr lang="en-US" altLang="en-US" sz="1200" smtClean="0"/>
              <a:pPr/>
              <a:t>19</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73732"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C4517A1-4D17-42FE-A987-2092502ABA18}" type="slidenum">
              <a:rPr lang="en-US" altLang="en-US" sz="1200" smtClean="0"/>
              <a:pPr/>
              <a:t>20</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79876"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145E6C9-54B6-4887-B165-69D20B08DE7E}" type="slidenum">
              <a:rPr lang="en-US" altLang="en-US" sz="1200" smtClean="0"/>
              <a:pPr/>
              <a:t>3</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52228"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051ABDD-CD21-417B-9438-6D5454F0117E}" type="slidenum">
              <a:rPr lang="en-US" altLang="en-US" sz="1200" smtClean="0"/>
              <a:pPr/>
              <a:t>21</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80900"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B640032-68CB-4E06-959B-17683FADC294}" type="slidenum">
              <a:rPr lang="en-US" altLang="en-US" sz="1200" smtClean="0"/>
              <a:pPr/>
              <a:t>22</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81924"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B640032-68CB-4E06-959B-17683FADC294}" type="slidenum">
              <a:rPr lang="en-US" altLang="en-US" sz="1200" smtClean="0"/>
              <a:pPr/>
              <a:t>23</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81924"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D23A4A6-07E2-497E-8F39-B4DD19140DB6}" type="slidenum">
              <a:rPr lang="en-US" altLang="en-US" sz="1200" smtClean="0"/>
              <a:pPr/>
              <a:t>24</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82948"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AA028FA-DF7F-4F99-8972-3BFCA153D267}" type="slidenum">
              <a:rPr lang="en-US" altLang="en-US" sz="1200" smtClean="0"/>
              <a:pPr/>
              <a:t>25</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88068"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07B861D-BEF9-4BD8-8CEF-EF85DEF3969E}" type="slidenum">
              <a:rPr lang="en-US" altLang="en-US" sz="1200" smtClean="0"/>
              <a:pPr/>
              <a:t>30</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89092"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7D60F19-563F-48DA-8FDA-4DCB72061491}" type="slidenum">
              <a:rPr lang="en-US" altLang="en-US" sz="1200" smtClean="0"/>
              <a:pPr/>
              <a:t>31</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90116"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C0C02FB-FC51-41AD-AF8A-9154F0102ECD}" type="slidenum">
              <a:rPr lang="en-US" altLang="en-US" sz="1200" smtClean="0"/>
              <a:pPr/>
              <a:t>32</a:t>
            </a:fld>
            <a:endParaRPr lang="en-US" altLang="en-US" sz="1200" smtClean="0"/>
          </a:p>
        </p:txBody>
      </p:sp>
      <p:sp>
        <p:nvSpPr>
          <p:cNvPr id="158722" name="Rectangle 2"/>
          <p:cNvSpPr>
            <a:spLocks noGrp="1" noRot="1" noChangeAspect="1" noChangeArrowheads="1" noTextEdit="1"/>
          </p:cNvSpPr>
          <p:nvPr>
            <p:ph type="sldImg"/>
          </p:nvPr>
        </p:nvSpPr>
        <p:spPr>
          <a:ln/>
          <a:extLst>
            <a:ext uri="{FAA26D3D-D897-4be2-8F04-BA451C77F1D7}"/>
          </a:extLst>
        </p:spPr>
      </p:sp>
      <p:sp>
        <p:nvSpPr>
          <p:cNvPr id="66564"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21C18C2-57F3-4067-B4C3-54925977A4E6}" type="slidenum">
              <a:rPr lang="en-US" altLang="en-US" sz="1200" smtClean="0"/>
              <a:pPr/>
              <a:t>33</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73732"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278CBC4-2F35-4556-BB84-F527F9C456BF}" type="slidenum">
              <a:rPr lang="en-US" altLang="en-US" sz="1200" smtClean="0"/>
              <a:pPr/>
              <a:t>34</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74756"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E1341A7-9081-45B5-BFB9-F4EB58DC0D2C}" type="slidenum">
              <a:rPr lang="en-US" altLang="en-US" sz="1200" smtClean="0"/>
              <a:pPr/>
              <a:t>4</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53252"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9552786-15FD-4548-BC82-1978D75F99E4}" type="slidenum">
              <a:rPr lang="en-US" altLang="en-US" sz="1200" smtClean="0"/>
              <a:pPr/>
              <a:t>35</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75780"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80AA29C-F9A3-447F-B151-8E59F4FBA026}" type="slidenum">
              <a:rPr lang="en-US" altLang="en-US" sz="1200" smtClean="0"/>
              <a:pPr/>
              <a:t>36</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76804"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BACD096-D798-426A-99E5-5D0469FA0134}" type="slidenum">
              <a:rPr lang="en-US" altLang="en-US" sz="1200" smtClean="0"/>
              <a:pPr/>
              <a:t>37</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77828"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00AFB15-F4A9-4328-B1D8-746667CD82BA}" type="slidenum">
              <a:rPr lang="en-US" altLang="en-US" sz="1200" smtClean="0"/>
              <a:pPr/>
              <a:t>38</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78852" name="Rectangle 3"/>
          <p:cNvSpPr>
            <a:spLocks noGrp="1" noChangeArrowheads="1"/>
          </p:cNvSpPr>
          <p:nvPr>
            <p:ph type="body" idx="1"/>
          </p:nvPr>
        </p:nvSpPr>
        <p:spPr>
          <a:noFill/>
        </p:spPr>
        <p:txBody>
          <a:bodyPr/>
          <a:lstStyle/>
          <a:p>
            <a:pPr eaLnBrk="1" hangingPunct="1"/>
            <a:r>
              <a:rPr lang="en-US" altLang="en-US" smtClean="0">
                <a:latin typeface="Arial" pitchFamily="34" charset="0"/>
                <a:ea typeface="ＭＳ Ｐゴシック" pitchFamily="34" charset="-128"/>
              </a:rPr>
              <a:t>For Recruitment Travel</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6B31D52-A96F-4E7D-B200-090C0A6150CD}" type="slidenum">
              <a:rPr lang="en-US" altLang="en-US" sz="1200" smtClean="0"/>
              <a:pPr/>
              <a:t>39</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79876"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8C1EB67-B62A-4484-9536-D149B6191FAF}" type="slidenum">
              <a:rPr lang="en-US" altLang="en-US" sz="1200" smtClean="0"/>
              <a:pPr/>
              <a:t>40</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80900"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3DFC86F-5984-48F8-9179-EF0706221491}" type="slidenum">
              <a:rPr lang="en-US" altLang="en-US" sz="1200" smtClean="0"/>
              <a:pPr/>
              <a:t>41</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81924"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B38AE46-7122-4DF0-A709-E68DCB8745F4}" type="slidenum">
              <a:rPr lang="en-US" altLang="en-US" sz="1200" smtClean="0"/>
              <a:pPr/>
              <a:t>42</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82948"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DB3D998-76B6-4C93-AE76-44C61D18DD0C}" type="slidenum">
              <a:rPr lang="en-US" altLang="en-US" sz="1200" smtClean="0"/>
              <a:pPr/>
              <a:t>43</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83972" name="Rectangle 3"/>
          <p:cNvSpPr>
            <a:spLocks noGrp="1" noChangeArrowheads="1"/>
          </p:cNvSpPr>
          <p:nvPr>
            <p:ph type="body" idx="1"/>
          </p:nvPr>
        </p:nvSpPr>
        <p:spPr>
          <a:noFill/>
        </p:spPr>
        <p:txBody>
          <a:bodyPr/>
          <a:lstStyle/>
          <a:p>
            <a:pPr eaLnBrk="1" hangingPunct="1"/>
            <a:r>
              <a:rPr lang="en-US" altLang="en-US" smtClean="0">
                <a:latin typeface="Arial" pitchFamily="34" charset="0"/>
                <a:ea typeface="ＭＳ Ｐゴシック" pitchFamily="34" charset="-128"/>
              </a:rPr>
              <a:t>Service Fees include ground transportation and shows in the “air” tab for reconciliaiton</a:t>
            </a: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B011659-5A95-4DBD-8AC1-9A0C0CF2864A}" type="slidenum">
              <a:rPr lang="en-US" altLang="en-US" sz="1200" smtClean="0"/>
              <a:pPr/>
              <a:t>44</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84996" name="Rectangle 3"/>
          <p:cNvSpPr>
            <a:spLocks noGrp="1" noChangeArrowheads="1"/>
          </p:cNvSpPr>
          <p:nvPr>
            <p:ph type="body" idx="1"/>
          </p:nvPr>
        </p:nvSpPr>
        <p:spPr>
          <a:noFill/>
        </p:spPr>
        <p:txBody>
          <a:bodyPr/>
          <a:lstStyle/>
          <a:p>
            <a:pPr eaLnBrk="1" hangingPunct="1"/>
            <a:r>
              <a:rPr lang="en-US" altLang="en-US" smtClean="0">
                <a:latin typeface="Arial" pitchFamily="34" charset="0"/>
                <a:ea typeface="ＭＳ Ｐゴシック" pitchFamily="34" charset="-128"/>
              </a:rPr>
              <a:t>For Recruitment Travel</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E1341A7-9081-45B5-BFB9-F4EB58DC0D2C}" type="slidenum">
              <a:rPr lang="en-US" altLang="en-US" sz="1200" smtClean="0"/>
              <a:pPr/>
              <a:t>5</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53252"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6349060-7BD3-4B6E-8979-6CD6A7708276}" type="slidenum">
              <a:rPr lang="en-US" altLang="en-US" sz="1200" smtClean="0"/>
              <a:pPr/>
              <a:t>45</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86020"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B72AB15-D17A-4107-A81A-DBC8958AE485}" type="slidenum">
              <a:rPr lang="en-US" altLang="en-US" sz="1200" smtClean="0"/>
              <a:pPr/>
              <a:t>46</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87044"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F1F7268-371E-44F8-A022-41958753582A}" type="slidenum">
              <a:rPr lang="en-US" altLang="en-US" sz="1200" smtClean="0"/>
              <a:pPr/>
              <a:t>47</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88068"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04DEE7E-0FA2-45E8-9B69-85B0F379D362}" type="slidenum">
              <a:rPr lang="en-US" altLang="en-US" sz="1200" smtClean="0"/>
              <a:pPr/>
              <a:t>48</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89092"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2DC93FD-77E0-4C22-8298-C6A226FAFE20}" type="slidenum">
              <a:rPr lang="en-US" altLang="en-US" sz="1200" smtClean="0"/>
              <a:pPr/>
              <a:t>49</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90116"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E01682D-B2C8-4667-AC54-D089BCCD4D70}" type="slidenum">
              <a:rPr lang="en-US" altLang="en-US" sz="1200" smtClean="0"/>
              <a:pPr/>
              <a:t>50</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91140"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DC4286C-0610-4122-8C29-CA5775EF1ADB}" type="slidenum">
              <a:rPr lang="en-US" altLang="en-US" sz="1200" smtClean="0"/>
              <a:pPr/>
              <a:t>51</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92164" name="Rectangle 3"/>
          <p:cNvSpPr>
            <a:spLocks noGrp="1" noChangeArrowheads="1"/>
          </p:cNvSpPr>
          <p:nvPr>
            <p:ph type="body" idx="1"/>
          </p:nvPr>
        </p:nvSpPr>
        <p:spPr>
          <a:noFill/>
        </p:spPr>
        <p:txBody>
          <a:bodyPr/>
          <a:lstStyle/>
          <a:p>
            <a:pPr eaLnBrk="1" hangingPunct="1"/>
            <a:r>
              <a:rPr lang="en-US" altLang="en-US" dirty="0" smtClean="0">
                <a:latin typeface="Arial" pitchFamily="34" charset="0"/>
                <a:ea typeface="ＭＳ Ｐゴシック" pitchFamily="34" charset="-128"/>
              </a:rPr>
              <a:t>Mileage Log  attached and </a:t>
            </a: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45CED0A-AD12-4A39-96DD-C14A93F67F97}" type="slidenum">
              <a:rPr lang="en-US" altLang="en-US" sz="1200" smtClean="0"/>
              <a:pPr/>
              <a:t>52</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93188"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BD58E6C-E0C2-487B-830B-C5764F96813C}" type="slidenum">
              <a:rPr lang="en-US" altLang="en-US" sz="1200" smtClean="0"/>
              <a:pPr/>
              <a:t>53</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94212"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8903E85-0B0F-4B67-AD94-AD0D183249C5}" type="slidenum">
              <a:rPr lang="en-US" altLang="en-US" sz="1200" smtClean="0"/>
              <a:pPr/>
              <a:t>54</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95236"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CCF9A65-BCB8-446D-A327-6E38BE60E211}" type="slidenum">
              <a:rPr lang="en-US" altLang="en-US" sz="1200" smtClean="0"/>
              <a:pPr/>
              <a:t>6</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54276"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BF63AEE-C427-400A-90AE-134A4C3761B8}" type="slidenum">
              <a:rPr lang="en-US" altLang="en-US" sz="1200" smtClean="0"/>
              <a:pPr/>
              <a:t>55</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96260"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8B50F56-05DC-4F55-84FF-E4B894C8BA7C}" type="slidenum">
              <a:rPr lang="en-US" altLang="en-US" sz="1200" smtClean="0"/>
              <a:pPr/>
              <a:t>56</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97284"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7B3BA9F-AEBB-485E-9CF7-C475F1E58EF3}" type="slidenum">
              <a:rPr lang="en-US" altLang="en-US" sz="1200" smtClean="0"/>
              <a:pPr/>
              <a:t>57</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98308"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F9DF3C83-3BE4-4B55-9873-61FBA99F1DEF}" type="slidenum">
              <a:rPr lang="en-US" altLang="en-US" sz="1200" smtClean="0"/>
              <a:pPr/>
              <a:t>58</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99332" name="Rectangle 3"/>
          <p:cNvSpPr>
            <a:spLocks noGrp="1" noChangeArrowheads="1"/>
          </p:cNvSpPr>
          <p:nvPr>
            <p:ph type="body" idx="1"/>
          </p:nvPr>
        </p:nvSpPr>
        <p:spPr>
          <a:noFill/>
        </p:spPr>
        <p:txBody>
          <a:bodyPr/>
          <a:lstStyle/>
          <a:p>
            <a:pPr eaLnBrk="1" hangingPunct="1"/>
            <a:r>
              <a:rPr lang="en-US" altLang="en-US" smtClean="0">
                <a:latin typeface="Arial" pitchFamily="34" charset="0"/>
                <a:ea typeface="ＭＳ Ｐゴシック" pitchFamily="34" charset="-128"/>
              </a:rPr>
              <a:t>Encourage Travelers to claim actuals to save costs/reduce meals according to provision/ Exception to Per Diem</a:t>
            </a: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04A1C94-271B-46B1-B10D-35FB955B4792}" type="slidenum">
              <a:rPr lang="en-US" altLang="en-US" sz="1200" smtClean="0"/>
              <a:pPr/>
              <a:t>59</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00356"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93AC254-80D2-4B72-A6D8-CC667226B6D7}" type="slidenum">
              <a:rPr lang="en-US" altLang="en-US" sz="1200" smtClean="0"/>
              <a:pPr/>
              <a:t>60</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01380"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6C9754F5-1DF7-4022-8032-5B4185C40540}" type="slidenum">
              <a:rPr lang="en-US" altLang="en-US" sz="1200" smtClean="0"/>
              <a:pPr/>
              <a:t>61</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02404"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CF68160-6900-44F9-9436-A3D172D940E3}" type="slidenum">
              <a:rPr lang="en-US" altLang="en-US" sz="1200" smtClean="0"/>
              <a:pPr/>
              <a:t>62</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03428"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F5A7863-C1E5-47E8-8CB5-BA99FA418C4A}" type="slidenum">
              <a:rPr lang="en-US" altLang="en-US" sz="1200" smtClean="0"/>
              <a:pPr/>
              <a:t>63</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04452" name="Rectangle 3"/>
          <p:cNvSpPr>
            <a:spLocks noGrp="1" noChangeArrowheads="1"/>
          </p:cNvSpPr>
          <p:nvPr>
            <p:ph type="body" idx="1"/>
          </p:nvPr>
        </p:nvSpPr>
        <p:spPr>
          <a:noFill/>
        </p:spPr>
        <p:txBody>
          <a:bodyPr/>
          <a:lstStyle/>
          <a:p>
            <a:pPr eaLnBrk="1" hangingPunct="1"/>
            <a:r>
              <a:rPr lang="en-US" altLang="en-US" smtClean="0">
                <a:latin typeface="Arial" pitchFamily="34" charset="0"/>
                <a:ea typeface="ＭＳ Ｐゴシック" pitchFamily="34" charset="-128"/>
              </a:rPr>
              <a:t>Additional requirement that applies to the overnight stay</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366AF62-7567-4591-8E88-7206336C5593}" type="slidenum">
              <a:rPr lang="en-US" altLang="en-US" sz="1200" smtClean="0"/>
              <a:pPr/>
              <a:t>64</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05476"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780F8DE7-72A7-426D-AE67-AF93C6C9B708}" type="slidenum">
              <a:rPr lang="en-US" altLang="en-US" sz="1200" smtClean="0"/>
              <a:pPr/>
              <a:t>7</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55300"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C5A0E5B-ABB5-4969-A843-93F50D910E12}" type="slidenum">
              <a:rPr lang="en-US" altLang="en-US" sz="1200" smtClean="0"/>
              <a:pPr/>
              <a:t>65</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06500"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4ABA5F5-8519-4872-A840-64A93B0A756C}" type="slidenum">
              <a:rPr lang="en-US" altLang="en-US" sz="1200" smtClean="0"/>
              <a:pPr/>
              <a:t>66</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07524" name="Rectangle 3"/>
          <p:cNvSpPr>
            <a:spLocks noGrp="1" noChangeArrowheads="1"/>
          </p:cNvSpPr>
          <p:nvPr>
            <p:ph type="body" idx="1"/>
          </p:nvPr>
        </p:nvSpPr>
        <p:spPr>
          <a:noFill/>
        </p:spPr>
        <p:txBody>
          <a:bodyPr/>
          <a:lstStyle/>
          <a:p>
            <a:pPr eaLnBrk="1" hangingPunct="1"/>
            <a:r>
              <a:rPr lang="en-US" altLang="en-US" smtClean="0">
                <a:latin typeface="Arial" pitchFamily="34" charset="0"/>
                <a:ea typeface="ＭＳ Ｐゴシック" pitchFamily="34" charset="-128"/>
              </a:rPr>
              <a:t>Refer to the view/edit to check all expenses.</a:t>
            </a: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BF6FFB44-7DA6-42CC-B753-031F75CB1AA1}" type="slidenum">
              <a:rPr lang="en-US" altLang="en-US" sz="1200" smtClean="0"/>
              <a:pPr/>
              <a:t>67</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08548" name="Rectangle 3"/>
          <p:cNvSpPr>
            <a:spLocks noGrp="1" noChangeArrowheads="1"/>
          </p:cNvSpPr>
          <p:nvPr>
            <p:ph type="body" idx="1"/>
          </p:nvPr>
        </p:nvSpPr>
        <p:spPr>
          <a:noFill/>
        </p:spPr>
        <p:txBody>
          <a:bodyPr/>
          <a:lstStyle/>
          <a:p>
            <a:pPr eaLnBrk="1" hangingPunct="1"/>
            <a:r>
              <a:rPr lang="en-US" altLang="en-US" smtClean="0">
                <a:latin typeface="Arial" pitchFamily="34" charset="0"/>
                <a:ea typeface="ＭＳ Ｐゴシック" pitchFamily="34" charset="-128"/>
              </a:rPr>
              <a:t>Refer to the view/edit to check all expenses.</a:t>
            </a: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E1ED9A6D-B55C-4F88-B255-DC61657B00AF}" type="slidenum">
              <a:rPr lang="en-US" altLang="en-US" sz="1200" smtClean="0"/>
              <a:pPr/>
              <a:t>68</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09572" name="Rectangle 3"/>
          <p:cNvSpPr>
            <a:spLocks noGrp="1" noChangeArrowheads="1"/>
          </p:cNvSpPr>
          <p:nvPr>
            <p:ph type="body" idx="1"/>
          </p:nvPr>
        </p:nvSpPr>
        <p:spPr>
          <a:noFill/>
        </p:spPr>
        <p:txBody>
          <a:bodyPr/>
          <a:lstStyle/>
          <a:p>
            <a:pPr eaLnBrk="1" hangingPunct="1"/>
            <a:r>
              <a:rPr lang="en-US" altLang="en-US" smtClean="0">
                <a:latin typeface="Arial" pitchFamily="34" charset="0"/>
                <a:ea typeface="ＭＳ Ｐゴシック" pitchFamily="34" charset="-128"/>
              </a:rPr>
              <a:t>Select “Receipt” Type when a receipt is required</a:t>
            </a: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96E2990B-82EA-433F-B18A-B207DF78F7F3}" type="slidenum">
              <a:rPr lang="en-US" altLang="en-US" sz="1200" smtClean="0"/>
              <a:pPr/>
              <a:t>69</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10596" name="Rectangle 3"/>
          <p:cNvSpPr>
            <a:spLocks noGrp="1" noChangeArrowheads="1"/>
          </p:cNvSpPr>
          <p:nvPr>
            <p:ph type="body" idx="1"/>
          </p:nvPr>
        </p:nvSpPr>
        <p:spPr>
          <a:noFill/>
        </p:spPr>
        <p:txBody>
          <a:bodyPr/>
          <a:lstStyle/>
          <a:p>
            <a:pPr eaLnBrk="1" hangingPunct="1"/>
            <a:r>
              <a:rPr lang="en-US" altLang="en-US" smtClean="0">
                <a:latin typeface="Arial" pitchFamily="34" charset="0"/>
                <a:ea typeface="ＭＳ Ｐゴシック" pitchFamily="34" charset="-128"/>
              </a:rPr>
              <a:t>Select “Receipt” Type when a receipt is required</a:t>
            </a: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2B5AC153-3193-49E2-818B-3494B76AC823}" type="slidenum">
              <a:rPr lang="en-US" altLang="en-US" sz="1200" smtClean="0"/>
              <a:pPr/>
              <a:t>70</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11620"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1E27F5D-E15F-40D7-9678-1A4D5280ACD3}" type="slidenum">
              <a:rPr lang="en-US" altLang="en-US" sz="1200" smtClean="0"/>
              <a:pPr/>
              <a:t>71</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12644"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03792500-8E28-4D79-9C5D-E534414CBD61}" type="slidenum">
              <a:rPr lang="en-US" altLang="en-US" sz="1200" smtClean="0"/>
              <a:pPr/>
              <a:t>72</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13668" name="Rectangle 3"/>
          <p:cNvSpPr>
            <a:spLocks noGrp="1" noChangeArrowheads="1"/>
          </p:cNvSpPr>
          <p:nvPr>
            <p:ph type="body" idx="1"/>
          </p:nvPr>
        </p:nvSpPr>
        <p:spPr>
          <a:noFill/>
        </p:spPr>
        <p:txBody>
          <a:bodyPr/>
          <a:lstStyle/>
          <a:p>
            <a:pPr eaLnBrk="1" hangingPunct="1"/>
            <a:r>
              <a:rPr lang="en-US" altLang="en-US" smtClean="0">
                <a:latin typeface="Arial" pitchFamily="34" charset="0"/>
                <a:ea typeface="ＭＳ Ｐゴシック" pitchFamily="34" charset="-128"/>
              </a:rPr>
              <a:t>If the Totals is the only segment you see no expenses have been claimed.</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2725972-0E81-45A7-ABFA-7F8793E54696}" type="slidenum">
              <a:rPr lang="en-US" altLang="en-US" sz="1200" smtClean="0"/>
              <a:pPr/>
              <a:t>73</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14692"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73A25B8-8028-486B-9FA4-E144C68CC3AF}" type="slidenum">
              <a:rPr lang="en-US" altLang="en-US" sz="1200" smtClean="0"/>
              <a:pPr/>
              <a:t>74</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15716"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50F2D712-C069-4D85-B8F9-2AD22E0D7DF9}" type="slidenum">
              <a:rPr lang="en-US" altLang="en-US" sz="1200" smtClean="0"/>
              <a:pPr/>
              <a:t>8</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56324"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1A3E0FAB-71F2-4E6C-BEBD-FCE9139FD93A}" type="slidenum">
              <a:rPr lang="en-US" altLang="en-US" sz="1200" smtClean="0"/>
              <a:pPr/>
              <a:t>75</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16740"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EEBF8D9-6EC1-4473-B5FE-A9D3293C5509}" type="slidenum">
              <a:rPr lang="en-US" altLang="en-US" sz="1200" smtClean="0"/>
              <a:pPr/>
              <a:t>76</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17764"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129336E-EB1E-4304-9829-50514C1CC7AB}" type="slidenum">
              <a:rPr lang="en-US" altLang="en-US" sz="1200" smtClean="0"/>
              <a:pPr/>
              <a:t>77</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18788"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A0F8D07-EE8A-4FCC-A240-3144326B7A3B}" type="slidenum">
              <a:rPr lang="en-US" altLang="en-US" sz="1200" smtClean="0"/>
              <a:pPr/>
              <a:t>78</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19812"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A28630D-25E5-4480-8B47-7477FD9E61FD}" type="slidenum">
              <a:rPr lang="en-US" altLang="en-US" sz="1200" smtClean="0"/>
              <a:pPr/>
              <a:t>79</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20836"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8D9796C6-8165-4D2C-90BE-5F2E015EF5B2}" type="slidenum">
              <a:rPr lang="en-US" altLang="en-US" sz="1200" smtClean="0"/>
              <a:pPr/>
              <a:t>80</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21860"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7DBA92B-424D-445D-ACE6-253BA166A7DB}" type="slidenum">
              <a:rPr lang="en-US" altLang="en-US" sz="1200" smtClean="0"/>
              <a:pPr/>
              <a:t>82</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22884"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CB59D4AA-BE65-431E-BF23-5D6792DD6497}" type="slidenum">
              <a:rPr lang="en-US" altLang="en-US" sz="1200" smtClean="0"/>
              <a:pPr/>
              <a:t>83</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23908"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AB2FBB88-AE2B-49E9-B520-E4F27D636EFE}" type="slidenum">
              <a:rPr lang="en-US" altLang="en-US" sz="1200" smtClean="0"/>
              <a:pPr/>
              <a:t>84</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124932"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4F7B1844-6F06-4F0D-9919-0F52667EE550}" type="slidenum">
              <a:rPr lang="en-US" altLang="en-US" sz="1200" smtClean="0"/>
              <a:pPr/>
              <a:t>9</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58372"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fld id="{D9CC63C0-2E69-4960-9F4C-51747CFFD552}" type="slidenum">
              <a:rPr lang="en-US" altLang="en-US" sz="1200" smtClean="0"/>
              <a:pPr/>
              <a:t>10</a:t>
            </a:fld>
            <a:endParaRPr lang="en-US" altLang="en-US" sz="1200" smtClean="0"/>
          </a:p>
        </p:txBody>
      </p:sp>
      <p:sp>
        <p:nvSpPr>
          <p:cNvPr id="163842" name="Rectangle 2"/>
          <p:cNvSpPr>
            <a:spLocks noGrp="1" noRot="1" noChangeAspect="1" noChangeArrowheads="1" noTextEdit="1"/>
          </p:cNvSpPr>
          <p:nvPr>
            <p:ph type="sldImg"/>
          </p:nvPr>
        </p:nvSpPr>
        <p:spPr>
          <a:ln/>
          <a:extLst>
            <a:ext uri="{FAA26D3D-D897-4be2-8F04-BA451C77F1D7}"/>
          </a:extLst>
        </p:spPr>
      </p:sp>
      <p:sp>
        <p:nvSpPr>
          <p:cNvPr id="59396" name="Rectangle 3"/>
          <p:cNvSpPr>
            <a:spLocks noGrp="1" noChangeArrowheads="1"/>
          </p:cNvSpPr>
          <p:nvPr>
            <p:ph type="body" idx="1"/>
          </p:nvPr>
        </p:nvSpPr>
        <p:spPr>
          <a:noFill/>
        </p:spPr>
        <p:txBody>
          <a:bodyPr/>
          <a:lstStyle/>
          <a:p>
            <a:pPr eaLnBrk="1" hangingPunct="1"/>
            <a:endParaRPr lang="en-US" altLang="en-US" smtClean="0">
              <a:latin typeface="Arial" pitchFamily="34" charset="0"/>
              <a:ea typeface="ＭＳ Ｐゴシック" pitchFamily="34" charset="-128"/>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76DEFF2-6E4D-4595-AE31-865B47C93E0F}" type="slidenum">
              <a:rPr lang="en-US" altLang="en-US"/>
              <a:pPr>
                <a:defRPr/>
              </a:pPr>
              <a:t>‹#›</a:t>
            </a:fld>
            <a:endParaRPr lang="en-US" altLang="en-US"/>
          </a:p>
        </p:txBody>
      </p:sp>
      <p:sp>
        <p:nvSpPr>
          <p:cNvPr id="7" name="Rectangle 6"/>
          <p:cNvSpPr/>
          <p:nvPr userDrawn="1"/>
        </p:nvSpPr>
        <p:spPr bwMode="auto">
          <a:xfrm>
            <a:off x="0" y="0"/>
            <a:ext cx="1752600" cy="6858000"/>
          </a:xfrm>
          <a:prstGeom prst="rect">
            <a:avLst/>
          </a:prstGeom>
          <a:solidFill>
            <a:srgbClr val="0E155D"/>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3270856891"/>
      </p:ext>
    </p:extLst>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1A484E0-D5E7-4158-988F-C2F0E1F30DB4}" type="slidenum">
              <a:rPr lang="en-US" altLang="en-US"/>
              <a:pPr>
                <a:defRPr/>
              </a:pPr>
              <a:t>‹#›</a:t>
            </a:fld>
            <a:endParaRPr lang="en-US" altLang="en-US"/>
          </a:p>
        </p:txBody>
      </p:sp>
    </p:spTree>
    <p:extLst>
      <p:ext uri="{BB962C8B-B14F-4D97-AF65-F5344CB8AC3E}">
        <p14:creationId xmlns:p14="http://schemas.microsoft.com/office/powerpoint/2010/main" val="1362053762"/>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5BBC970-4477-42CA-9B76-2B7FCFDB5C0A}" type="slidenum">
              <a:rPr lang="en-US" altLang="en-US"/>
              <a:pPr>
                <a:defRPr/>
              </a:pPr>
              <a:t>‹#›</a:t>
            </a:fld>
            <a:endParaRPr lang="en-US" altLang="en-US"/>
          </a:p>
        </p:txBody>
      </p:sp>
    </p:spTree>
    <p:extLst>
      <p:ext uri="{BB962C8B-B14F-4D97-AF65-F5344CB8AC3E}">
        <p14:creationId xmlns:p14="http://schemas.microsoft.com/office/powerpoint/2010/main" val="3775490300"/>
      </p:ext>
    </p:extLst>
  </p:cSld>
  <p:clrMapOvr>
    <a:masterClrMapping/>
  </p:clrMapOvr>
  <p:transition spd="slow">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4" name="Rectangle 3"/>
          <p:cNvSpPr/>
          <p:nvPr userDrawn="1"/>
        </p:nvSpPr>
        <p:spPr bwMode="auto">
          <a:xfrm>
            <a:off x="0" y="0"/>
            <a:ext cx="1524000" cy="6858000"/>
          </a:xfrm>
          <a:prstGeom prst="rect">
            <a:avLst/>
          </a:prstGeom>
          <a:solidFill>
            <a:schemeClr val="accent3">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en-US">
              <a:solidFill>
                <a:srgbClr val="000000"/>
              </a:solidFill>
              <a:latin typeface="Arial" charset="0"/>
              <a:ea typeface="ＭＳ Ｐゴシック" charset="0"/>
            </a:endParaRPr>
          </a:p>
        </p:txBody>
      </p:sp>
      <p:sp>
        <p:nvSpPr>
          <p:cNvPr id="152578" name="Rectangle 2"/>
          <p:cNvSpPr>
            <a:spLocks noGrp="1" noChangeArrowheads="1"/>
          </p:cNvSpPr>
          <p:nvPr>
            <p:ph type="ctrTitle"/>
          </p:nvPr>
        </p:nvSpPr>
        <p:spPr>
          <a:xfrm>
            <a:off x="685800" y="2286000"/>
            <a:ext cx="7772400" cy="1143000"/>
          </a:xfrm>
        </p:spPr>
        <p:txBody>
          <a:bodyPr/>
          <a:lstStyle>
            <a:lvl1pPr>
              <a:defRPr/>
            </a:lvl1pPr>
          </a:lstStyle>
          <a:p>
            <a:pPr lvl="0"/>
            <a:r>
              <a:rPr lang="en-US" noProof="0" smtClean="0"/>
              <a:t>Click to edit Master title style</a:t>
            </a:r>
          </a:p>
        </p:txBody>
      </p:sp>
      <p:sp>
        <p:nvSpPr>
          <p:cNvPr id="152579" name="Rectangle 3"/>
          <p:cNvSpPr>
            <a:spLocks noGrp="1" noChangeArrowheads="1"/>
          </p:cNvSpPr>
          <p:nvPr>
            <p:ph type="subTitle" idx="1"/>
          </p:nvPr>
        </p:nvSpPr>
        <p:spPr>
          <a:xfrm>
            <a:off x="1371600" y="3886200"/>
            <a:ext cx="6400800" cy="1752600"/>
          </a:xfrm>
        </p:spPr>
        <p:txBody>
          <a:bodyPr/>
          <a:lstStyle>
            <a:lvl1pPr marL="0" indent="0" algn="ctr">
              <a:buFont typeface="Wingdings" charset="0"/>
              <a:buNone/>
              <a:defRPr/>
            </a:lvl1pPr>
          </a:lstStyle>
          <a:p>
            <a:pPr lvl="0"/>
            <a:r>
              <a:rPr lang="en-US" noProof="0" smtClean="0"/>
              <a:t>Click to edit Master subtitle style</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3CA5A4AB-70E0-47A8-93CE-2F408EE65738}" type="slidenum">
              <a:rPr lang="en-US" altLang="en-US"/>
              <a:pPr>
                <a:defRPr/>
              </a:pPr>
              <a:t>‹#›</a:t>
            </a:fld>
            <a:endParaRPr lang="en-US" altLang="en-US"/>
          </a:p>
        </p:txBody>
      </p:sp>
    </p:spTree>
    <p:extLst>
      <p:ext uri="{BB962C8B-B14F-4D97-AF65-F5344CB8AC3E}">
        <p14:creationId xmlns:p14="http://schemas.microsoft.com/office/powerpoint/2010/main" val="2695157497"/>
      </p:ext>
    </p:extLst>
  </p:cSld>
  <p:clrMapOvr>
    <a:masterClrMapping/>
  </p:clrMapOvr>
  <p:transition spd="slow">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4" name="Rectangle 3"/>
          <p:cNvSpPr/>
          <p:nvPr userDrawn="1"/>
        </p:nvSpPr>
        <p:spPr bwMode="auto">
          <a:xfrm>
            <a:off x="0" y="0"/>
            <a:ext cx="1524000" cy="6858000"/>
          </a:xfrm>
          <a:prstGeom prst="rect">
            <a:avLst/>
          </a:prstGeom>
          <a:solidFill>
            <a:schemeClr val="accent3">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en-US">
              <a:solidFill>
                <a:srgbClr val="000000"/>
              </a:solidFill>
              <a:latin typeface="Arial" charset="0"/>
              <a:ea typeface="ＭＳ Ｐゴシック" charset="0"/>
            </a:endParaRPr>
          </a:p>
        </p:txBody>
      </p:sp>
      <p:sp>
        <p:nvSpPr>
          <p:cNvPr id="5" name="Rounded Rectangle 4"/>
          <p:cNvSpPr/>
          <p:nvPr userDrawn="1"/>
        </p:nvSpPr>
        <p:spPr bwMode="auto">
          <a:xfrm>
            <a:off x="15875" y="1379538"/>
            <a:ext cx="1508125" cy="381000"/>
          </a:xfrm>
          <a:prstGeom prst="roundRect">
            <a:avLst/>
          </a:prstGeom>
          <a:solidFill>
            <a:schemeClr val="accent1">
              <a:lumMod val="50000"/>
            </a:schemeClr>
          </a:solidFill>
          <a:ln w="9525" cap="flat" cmpd="sng" algn="ctr">
            <a:solidFill>
              <a:srgbClr val="0E155D"/>
            </a:solidFill>
            <a:prstDash val="solid"/>
            <a:round/>
            <a:headEnd type="none" w="med" len="med"/>
            <a:tailEnd type="none" w="med" len="med"/>
          </a:ln>
          <a:effectLst/>
          <a:extLst/>
        </p:spPr>
        <p:txBody>
          <a:bodyPr/>
          <a:lstStyle/>
          <a:p>
            <a:pPr>
              <a:defRPr/>
            </a:pPr>
            <a:endParaRPr lang="en-US">
              <a:solidFill>
                <a:srgbClr val="000000"/>
              </a:solidFill>
              <a:latin typeface="Arial" charset="0"/>
              <a:ea typeface="ＭＳ Ｐゴシック" charset="0"/>
            </a:endParaRPr>
          </a:p>
        </p:txBody>
      </p:sp>
      <p:sp>
        <p:nvSpPr>
          <p:cNvPr id="2" name="Title 1"/>
          <p:cNvSpPr>
            <a:spLocks noGrp="1"/>
          </p:cNvSpPr>
          <p:nvPr>
            <p:ph type="title"/>
          </p:nvPr>
        </p:nvSpPr>
        <p:spPr>
          <a:xfrm>
            <a:off x="1524000" y="609600"/>
            <a:ext cx="7391400" cy="1143000"/>
          </a:xfrm>
        </p:spPr>
        <p:txBody>
          <a:bodyPr/>
          <a:lstStyle>
            <a:lvl1pPr algn="l">
              <a:defRPr baseline="0">
                <a:solidFill>
                  <a:schemeClr val="bg1">
                    <a:lumMod val="50000"/>
                  </a:schemeClr>
                </a:solidFill>
                <a:effectLst/>
                <a:latin typeface="+mn-lt"/>
              </a:defRPr>
            </a:lvl1pPr>
          </a:lstStyle>
          <a:p>
            <a:r>
              <a:rPr lang="en-US" dirty="0" smtClean="0"/>
              <a:t>Click</a:t>
            </a:r>
            <a:endParaRPr lang="en-US" dirty="0"/>
          </a:p>
        </p:txBody>
      </p:sp>
      <p:sp>
        <p:nvSpPr>
          <p:cNvPr id="3" name="Content Placeholder 2"/>
          <p:cNvSpPr>
            <a:spLocks noGrp="1"/>
          </p:cNvSpPr>
          <p:nvPr>
            <p:ph idx="1"/>
          </p:nvPr>
        </p:nvSpPr>
        <p:spPr>
          <a:xfrm>
            <a:off x="1524000" y="1981200"/>
            <a:ext cx="6934200" cy="4114800"/>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Rectangle 4"/>
          <p:cNvSpPr>
            <a:spLocks noGrp="1" noChangeArrowheads="1"/>
          </p:cNvSpPr>
          <p:nvPr>
            <p:ph type="dt" sz="half" idx="10"/>
          </p:nvPr>
        </p:nvSpPr>
        <p:spPr/>
        <p:txBody>
          <a:bodyPr/>
          <a:lstStyle>
            <a:lvl1pPr>
              <a:defRPr/>
            </a:lvl1pPr>
          </a:lstStyle>
          <a:p>
            <a:pPr>
              <a:defRPr/>
            </a:pPr>
            <a:endParaRPr lang="en-US"/>
          </a:p>
        </p:txBody>
      </p:sp>
      <p:sp>
        <p:nvSpPr>
          <p:cNvPr id="7" name="Rectangle 5"/>
          <p:cNvSpPr>
            <a:spLocks noGrp="1" noChangeArrowheads="1"/>
          </p:cNvSpPr>
          <p:nvPr>
            <p:ph type="ftr" sz="quarter" idx="11"/>
          </p:nvPr>
        </p:nvSpPr>
        <p:spPr/>
        <p:txBody>
          <a:bodyPr/>
          <a:lstStyle>
            <a:lvl1pPr>
              <a:defRPr/>
            </a:lvl1pPr>
          </a:lstStyle>
          <a:p>
            <a:pPr>
              <a:defRPr/>
            </a:pPr>
            <a:endParaRPr lang="en-US"/>
          </a:p>
        </p:txBody>
      </p:sp>
      <p:sp>
        <p:nvSpPr>
          <p:cNvPr id="8" name="Rectangle 6"/>
          <p:cNvSpPr>
            <a:spLocks noGrp="1" noChangeArrowheads="1"/>
          </p:cNvSpPr>
          <p:nvPr>
            <p:ph type="sldNum" sz="quarter" idx="12"/>
          </p:nvPr>
        </p:nvSpPr>
        <p:spPr/>
        <p:txBody>
          <a:bodyPr/>
          <a:lstStyle>
            <a:lvl1pPr>
              <a:defRPr/>
            </a:lvl1pPr>
          </a:lstStyle>
          <a:p>
            <a:pPr>
              <a:defRPr/>
            </a:pPr>
            <a:fld id="{9B8DA86A-7D41-4280-959E-602421AAF749}" type="slidenum">
              <a:rPr lang="en-US" altLang="en-US"/>
              <a:pPr>
                <a:defRPr/>
              </a:pPr>
              <a:t>‹#›</a:t>
            </a:fld>
            <a:endParaRPr lang="en-US" altLang="en-US"/>
          </a:p>
        </p:txBody>
      </p:sp>
    </p:spTree>
    <p:extLst>
      <p:ext uri="{BB962C8B-B14F-4D97-AF65-F5344CB8AC3E}">
        <p14:creationId xmlns:p14="http://schemas.microsoft.com/office/powerpoint/2010/main" val="3365264290"/>
      </p:ext>
    </p:extLst>
  </p:cSld>
  <p:clrMapOvr>
    <a:masterClrMapping/>
  </p:clrMapOvr>
  <p:transition spd="slow">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1_Section Header">
    <p:spTree>
      <p:nvGrpSpPr>
        <p:cNvPr id="1" name=""/>
        <p:cNvGrpSpPr/>
        <p:nvPr/>
      </p:nvGrpSpPr>
      <p:grpSpPr>
        <a:xfrm>
          <a:off x="0" y="0"/>
          <a:ext cx="0" cy="0"/>
          <a:chOff x="0" y="0"/>
          <a:chExt cx="0" cy="0"/>
        </a:xfrm>
      </p:grpSpPr>
      <p:sp>
        <p:nvSpPr>
          <p:cNvPr id="4" name="Rectangle 3"/>
          <p:cNvSpPr/>
          <p:nvPr userDrawn="1"/>
        </p:nvSpPr>
        <p:spPr bwMode="auto">
          <a:xfrm>
            <a:off x="0" y="0"/>
            <a:ext cx="2057400" cy="6858000"/>
          </a:xfrm>
          <a:prstGeom prst="rect">
            <a:avLst/>
          </a:prstGeom>
          <a:solidFill>
            <a:schemeClr val="accent3">
              <a:lumMod val="75000"/>
            </a:schemeClr>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a:lstStyle/>
          <a:p>
            <a:pPr>
              <a:defRPr/>
            </a:pPr>
            <a:endParaRPr lang="en-US">
              <a:solidFill>
                <a:srgbClr val="000000"/>
              </a:solidFill>
              <a:latin typeface="Arial" charset="0"/>
              <a:ea typeface="ＭＳ Ｐゴシック" charset="0"/>
            </a:endParaRPr>
          </a:p>
        </p:txBody>
      </p:sp>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1ED19FD7-2F3C-4064-AA70-A2A29D192B44}" type="slidenum">
              <a:rPr lang="en-US" altLang="en-US"/>
              <a:pPr>
                <a:defRPr/>
              </a:pPr>
              <a:t>‹#›</a:t>
            </a:fld>
            <a:endParaRPr lang="en-US" altLang="en-US"/>
          </a:p>
        </p:txBody>
      </p:sp>
    </p:spTree>
    <p:extLst>
      <p:ext uri="{BB962C8B-B14F-4D97-AF65-F5344CB8AC3E}">
        <p14:creationId xmlns:p14="http://schemas.microsoft.com/office/powerpoint/2010/main" val="3442445264"/>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ED6ACDE-E776-4A70-BD38-88E57525C30F}" type="slidenum">
              <a:rPr lang="en-US" altLang="en-US"/>
              <a:pPr>
                <a:defRPr/>
              </a:pPr>
              <a:t>‹#›</a:t>
            </a:fld>
            <a:endParaRPr lang="en-US" altLang="en-US"/>
          </a:p>
        </p:txBody>
      </p:sp>
      <p:sp>
        <p:nvSpPr>
          <p:cNvPr id="7" name="Rectangle 6"/>
          <p:cNvSpPr/>
          <p:nvPr userDrawn="1"/>
        </p:nvSpPr>
        <p:spPr bwMode="auto">
          <a:xfrm>
            <a:off x="0" y="0"/>
            <a:ext cx="1752600" cy="6858000"/>
          </a:xfrm>
          <a:prstGeom prst="rect">
            <a:avLst/>
          </a:prstGeom>
          <a:solidFill>
            <a:srgbClr val="0E155D"/>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9" name="Rectangle 8"/>
          <p:cNvSpPr/>
          <p:nvPr userDrawn="1"/>
        </p:nvSpPr>
        <p:spPr bwMode="auto">
          <a:xfrm>
            <a:off x="381000" y="2362200"/>
            <a:ext cx="1371600" cy="457200"/>
          </a:xfrm>
          <a:prstGeom prst="rect">
            <a:avLst/>
          </a:prstGeom>
          <a:solidFill>
            <a:schemeClr val="accent3">
              <a:lumMod val="50000"/>
            </a:schemeClr>
          </a:solidFill>
          <a:ln w="9525" cap="flat" cmpd="sng" algn="ctr">
            <a:solidFill>
              <a:schemeClr val="accent3">
                <a:lumMod val="50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256346981"/>
      </p:ext>
    </p:extLst>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7BEC4AD-8659-45F4-A543-216C5526BC51}" type="slidenum">
              <a:rPr lang="en-US" altLang="en-US"/>
              <a:pPr>
                <a:defRPr/>
              </a:pPr>
              <a:t>‹#›</a:t>
            </a:fld>
            <a:endParaRPr lang="en-US" altLang="en-US"/>
          </a:p>
        </p:txBody>
      </p:sp>
      <p:sp>
        <p:nvSpPr>
          <p:cNvPr id="8" name="Rectangle 7"/>
          <p:cNvSpPr/>
          <p:nvPr userDrawn="1"/>
        </p:nvSpPr>
        <p:spPr bwMode="auto">
          <a:xfrm>
            <a:off x="0" y="0"/>
            <a:ext cx="1752600" cy="6858000"/>
          </a:xfrm>
          <a:prstGeom prst="rect">
            <a:avLst/>
          </a:prstGeom>
          <a:solidFill>
            <a:srgbClr val="0E155D"/>
          </a:solidFill>
          <a:ln w="9525"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14" name="Rectangle 2"/>
          <p:cNvSpPr>
            <a:spLocks noGrp="1" noChangeArrowheads="1"/>
          </p:cNvSpPr>
          <p:nvPr>
            <p:ph type="title"/>
          </p:nvPr>
        </p:nvSpPr>
        <p:spPr bwMode="auto">
          <a:xfrm>
            <a:off x="1981200" y="304800"/>
            <a:ext cx="6934200" cy="762000"/>
          </a:xfrm>
          <a:prstGeom prst="rect">
            <a:avLst/>
          </a:prstGeom>
          <a:noFill/>
          <a:ln>
            <a:noFill/>
          </a:ln>
          <a:effectLst>
            <a:outerShdw blurRad="63500" algn="ctr" rotWithShape="0">
              <a:srgbClr val="00000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ctr" anchorCtr="0" compatLnSpc="1">
            <a:prstTxWarp prst="textNoShape">
              <a:avLst/>
            </a:prstTxWarp>
          </a:bodyPr>
          <a:lstStyle>
            <a:lvl1pPr algn="l">
              <a:defRPr sz="3200" baseline="0">
                <a:solidFill>
                  <a:schemeClr val="bg1">
                    <a:lumMod val="75000"/>
                  </a:schemeClr>
                </a:solidFill>
                <a:latin typeface="Arial Rounded MT Bold" panose="020F0704030504030204" pitchFamily="34" charset="0"/>
              </a:defRPr>
            </a:lvl1pPr>
          </a:lstStyle>
          <a:p>
            <a:pPr lvl="0"/>
            <a:r>
              <a:rPr lang="en-US" dirty="0"/>
              <a:t>Click to edit Master title style</a:t>
            </a:r>
          </a:p>
        </p:txBody>
      </p:sp>
    </p:spTree>
    <p:extLst>
      <p:ext uri="{BB962C8B-B14F-4D97-AF65-F5344CB8AC3E}">
        <p14:creationId xmlns:p14="http://schemas.microsoft.com/office/powerpoint/2010/main" val="2907466903"/>
      </p:ext>
    </p:extLst>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7730051-9094-4FC8-A428-7950AF0AF81E}" type="slidenum">
              <a:rPr lang="en-US" altLang="en-US"/>
              <a:pPr>
                <a:defRPr/>
              </a:pPr>
              <a:t>‹#›</a:t>
            </a:fld>
            <a:endParaRPr lang="en-US" altLang="en-US"/>
          </a:p>
        </p:txBody>
      </p:sp>
    </p:spTree>
    <p:extLst>
      <p:ext uri="{BB962C8B-B14F-4D97-AF65-F5344CB8AC3E}">
        <p14:creationId xmlns:p14="http://schemas.microsoft.com/office/powerpoint/2010/main" val="648077431"/>
      </p:ext>
    </p:extLst>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EDF25F8E-816E-43DB-9A6A-8B4D17E2F8A8}" type="slidenum">
              <a:rPr lang="en-US" altLang="en-US"/>
              <a:pPr>
                <a:defRPr/>
              </a:pPr>
              <a:t>‹#›</a:t>
            </a:fld>
            <a:endParaRPr lang="en-US" altLang="en-US"/>
          </a:p>
        </p:txBody>
      </p:sp>
    </p:spTree>
    <p:extLst>
      <p:ext uri="{BB962C8B-B14F-4D97-AF65-F5344CB8AC3E}">
        <p14:creationId xmlns:p14="http://schemas.microsoft.com/office/powerpoint/2010/main" val="3169826827"/>
      </p:ext>
    </p:extLst>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6415650-278F-4470-B848-FE244B146631}" type="slidenum">
              <a:rPr lang="en-US" altLang="en-US"/>
              <a:pPr>
                <a:defRPr/>
              </a:pPr>
              <a:t>‹#›</a:t>
            </a:fld>
            <a:endParaRPr lang="en-US" altLang="en-US"/>
          </a:p>
        </p:txBody>
      </p:sp>
    </p:spTree>
    <p:extLst>
      <p:ext uri="{BB962C8B-B14F-4D97-AF65-F5344CB8AC3E}">
        <p14:creationId xmlns:p14="http://schemas.microsoft.com/office/powerpoint/2010/main" val="1471090116"/>
      </p:ext>
    </p:extLst>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DFA32D02-5ED9-4D71-AB26-F6E226862FF7}" type="slidenum">
              <a:rPr lang="en-US" altLang="en-US"/>
              <a:pPr>
                <a:defRPr/>
              </a:pPr>
              <a:t>‹#›</a:t>
            </a:fld>
            <a:endParaRPr lang="en-US" altLang="en-US"/>
          </a:p>
        </p:txBody>
      </p:sp>
    </p:spTree>
    <p:extLst>
      <p:ext uri="{BB962C8B-B14F-4D97-AF65-F5344CB8AC3E}">
        <p14:creationId xmlns:p14="http://schemas.microsoft.com/office/powerpoint/2010/main" val="3500178171"/>
      </p:ext>
    </p:extLst>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8F76FAB-7FD3-4DDB-ACF2-89B4F7AFBAA9}" type="slidenum">
              <a:rPr lang="en-US" altLang="en-US"/>
              <a:pPr>
                <a:defRPr/>
              </a:pPr>
              <a:t>‹#›</a:t>
            </a:fld>
            <a:endParaRPr lang="en-US" altLang="en-US"/>
          </a:p>
        </p:txBody>
      </p:sp>
    </p:spTree>
    <p:extLst>
      <p:ext uri="{BB962C8B-B14F-4D97-AF65-F5344CB8AC3E}">
        <p14:creationId xmlns:p14="http://schemas.microsoft.com/office/powerpoint/2010/main" val="3876657162"/>
      </p:ext>
    </p:extLst>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68FCE3C-013C-4414-AC64-D1EBD3C4F237}" type="slidenum">
              <a:rPr lang="en-US" altLang="en-US"/>
              <a:pPr>
                <a:defRPr/>
              </a:pPr>
              <a:t>‹#›</a:t>
            </a:fld>
            <a:endParaRPr lang="en-US" altLang="en-US"/>
          </a:p>
        </p:txBody>
      </p:sp>
    </p:spTree>
    <p:extLst>
      <p:ext uri="{BB962C8B-B14F-4D97-AF65-F5344CB8AC3E}">
        <p14:creationId xmlns:p14="http://schemas.microsoft.com/office/powerpoint/2010/main" val="860994319"/>
      </p:ext>
    </p:extLst>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51554" name="Rectangle 2"/>
          <p:cNvSpPr>
            <a:spLocks noGrp="1" noChangeArrowheads="1"/>
          </p:cNvSpPr>
          <p:nvPr>
            <p:ph type="title"/>
          </p:nvPr>
        </p:nvSpPr>
        <p:spPr bwMode="auto">
          <a:xfrm>
            <a:off x="685800" y="609600"/>
            <a:ext cx="7772400" cy="1143000"/>
          </a:xfrm>
          <a:prstGeom prst="rect">
            <a:avLst/>
          </a:prstGeom>
          <a:noFill/>
          <a:ln>
            <a:noFill/>
          </a:ln>
          <a:effectLst>
            <a:outerShdw blurRad="63500" algn="ctr" rotWithShape="0">
              <a:srgbClr val="00000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51555" name="Rectangle 3"/>
          <p:cNvSpPr>
            <a:spLocks noGrp="1" noChangeArrowheads="1"/>
          </p:cNvSpPr>
          <p:nvPr>
            <p:ph type="body" idx="1"/>
          </p:nvPr>
        </p:nvSpPr>
        <p:spPr bwMode="auto">
          <a:xfrm>
            <a:off x="685800" y="1981200"/>
            <a:ext cx="7772400" cy="4114800"/>
          </a:xfrm>
          <a:prstGeom prst="rect">
            <a:avLst/>
          </a:prstGeom>
          <a:noFill/>
          <a:ln>
            <a:noFill/>
          </a:ln>
          <a:effectLst>
            <a:outerShdw blurRad="63500" algn="ctr" rotWithShape="0">
              <a:srgbClr val="00000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1556" name="Rectangle 4"/>
          <p:cNvSpPr>
            <a:spLocks noGrp="1" noChangeArrowheads="1"/>
          </p:cNvSpPr>
          <p:nvPr>
            <p:ph type="dt" sz="half" idx="2"/>
          </p:nvPr>
        </p:nvSpPr>
        <p:spPr bwMode="auto">
          <a:xfrm>
            <a:off x="685800" y="6248400"/>
            <a:ext cx="1905000" cy="457200"/>
          </a:xfrm>
          <a:prstGeom prst="rect">
            <a:avLst/>
          </a:prstGeom>
          <a:noFill/>
          <a:ln>
            <a:noFill/>
          </a:ln>
          <a:effectLst>
            <a:outerShdw blurRad="63500" algn="ctr" rotWithShape="0">
              <a:srgbClr val="00000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defRPr sz="1400">
                <a:latin typeface="+mn-lt"/>
                <a:ea typeface="ＭＳ Ｐゴシック" charset="0"/>
              </a:defRPr>
            </a:lvl1pPr>
          </a:lstStyle>
          <a:p>
            <a:pPr>
              <a:defRPr/>
            </a:pPr>
            <a:endParaRPr lang="en-US"/>
          </a:p>
        </p:txBody>
      </p:sp>
      <p:sp>
        <p:nvSpPr>
          <p:cNvPr id="151557" name="Rectangle 5"/>
          <p:cNvSpPr>
            <a:spLocks noGrp="1" noChangeArrowheads="1"/>
          </p:cNvSpPr>
          <p:nvPr>
            <p:ph type="ftr" sz="quarter" idx="3"/>
          </p:nvPr>
        </p:nvSpPr>
        <p:spPr bwMode="auto">
          <a:xfrm>
            <a:off x="3124200" y="6248400"/>
            <a:ext cx="2895600" cy="457200"/>
          </a:xfrm>
          <a:prstGeom prst="rect">
            <a:avLst/>
          </a:prstGeom>
          <a:noFill/>
          <a:ln>
            <a:noFill/>
          </a:ln>
          <a:effectLst>
            <a:outerShdw blurRad="63500" algn="ctr" rotWithShape="0">
              <a:srgbClr val="00000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ctr">
              <a:defRPr sz="1400">
                <a:latin typeface="+mn-lt"/>
                <a:ea typeface="ＭＳ Ｐゴシック" charset="0"/>
              </a:defRPr>
            </a:lvl1pPr>
          </a:lstStyle>
          <a:p>
            <a:pPr>
              <a:defRPr/>
            </a:pPr>
            <a:endParaRPr lang="en-US"/>
          </a:p>
        </p:txBody>
      </p:sp>
      <p:sp>
        <p:nvSpPr>
          <p:cNvPr id="151558" name="Rectangle 6"/>
          <p:cNvSpPr>
            <a:spLocks noGrp="1" noChangeArrowheads="1"/>
          </p:cNvSpPr>
          <p:nvPr>
            <p:ph type="sldNum" sz="quarter" idx="4"/>
          </p:nvPr>
        </p:nvSpPr>
        <p:spPr bwMode="auto">
          <a:xfrm>
            <a:off x="6553200" y="6248400"/>
            <a:ext cx="1905000" cy="457200"/>
          </a:xfrm>
          <a:prstGeom prst="rect">
            <a:avLst/>
          </a:prstGeom>
          <a:noFill/>
          <a:ln>
            <a:noFill/>
          </a:ln>
          <a:effectLst>
            <a:outerShdw blurRad="63500" algn="ctr" rotWithShape="0">
              <a:srgbClr val="00000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algn="r">
              <a:defRPr sz="1400">
                <a:latin typeface="Verdana" pitchFamily="34" charset="0"/>
              </a:defRPr>
            </a:lvl1pPr>
          </a:lstStyle>
          <a:p>
            <a:pPr>
              <a:defRPr/>
            </a:pPr>
            <a:fld id="{83CF320F-0490-4367-8A30-DBE9CA07AC34}" type="slidenum">
              <a:rPr lang="en-US" altLang="en-US"/>
              <a:pPr>
                <a:defRPr/>
              </a:pPr>
              <a:t>‹#›</a:t>
            </a:fld>
            <a:endParaRPr lang="en-US" altLang="en-US"/>
          </a:p>
        </p:txBody>
      </p:sp>
    </p:spTree>
  </p:cSld>
  <p:clrMap bg1="dk2" tx1="lt1" bg2="dk1" tx2="lt2" accent1="accent1" accent2="accent2" accent3="accent3" accent4="accent4" accent5="accent5" accent6="accent6" hlink="hlink" folHlink="folHlink"/>
  <p:sldLayoutIdLst>
    <p:sldLayoutId id="2147483792" r:id="rId1"/>
    <p:sldLayoutId id="2147483794" r:id="rId2"/>
    <p:sldLayoutId id="2147483793"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 id="2147483804" r:id="rId13"/>
    <p:sldLayoutId id="2147483805" r:id="rId14"/>
  </p:sldLayoutIdLst>
  <p:transition spd="slow">
    <p:fade/>
  </p:transition>
  <p:hf sldNum="0" hdr="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Verdana" charset="0"/>
          <a:ea typeface="ＭＳ Ｐゴシック" charset="0"/>
          <a:cs typeface="ＭＳ Ｐゴシック" charset="0"/>
        </a:defRPr>
      </a:lvl2pPr>
      <a:lvl3pPr algn="ctr" rtl="0" eaLnBrk="0" fontAlgn="base" hangingPunct="0">
        <a:spcBef>
          <a:spcPct val="0"/>
        </a:spcBef>
        <a:spcAft>
          <a:spcPct val="0"/>
        </a:spcAft>
        <a:defRPr sz="4400">
          <a:solidFill>
            <a:schemeClr val="tx2"/>
          </a:solidFill>
          <a:latin typeface="Verdana" charset="0"/>
          <a:ea typeface="ＭＳ Ｐゴシック" charset="0"/>
          <a:cs typeface="ＭＳ Ｐゴシック" charset="0"/>
        </a:defRPr>
      </a:lvl3pPr>
      <a:lvl4pPr algn="ctr" rtl="0" eaLnBrk="0" fontAlgn="base" hangingPunct="0">
        <a:spcBef>
          <a:spcPct val="0"/>
        </a:spcBef>
        <a:spcAft>
          <a:spcPct val="0"/>
        </a:spcAft>
        <a:defRPr sz="4400">
          <a:solidFill>
            <a:schemeClr val="tx2"/>
          </a:solidFill>
          <a:latin typeface="Verdana" charset="0"/>
          <a:ea typeface="ＭＳ Ｐゴシック" charset="0"/>
          <a:cs typeface="ＭＳ Ｐゴシック" charset="0"/>
        </a:defRPr>
      </a:lvl4pPr>
      <a:lvl5pPr algn="ctr" rtl="0" eaLnBrk="0" fontAlgn="base" hangingPunct="0">
        <a:spcBef>
          <a:spcPct val="0"/>
        </a:spcBef>
        <a:spcAft>
          <a:spcPct val="0"/>
        </a:spcAft>
        <a:defRPr sz="4400">
          <a:solidFill>
            <a:schemeClr val="tx2"/>
          </a:solidFill>
          <a:latin typeface="Verdana" charset="0"/>
          <a:ea typeface="ＭＳ Ｐゴシック" charset="0"/>
          <a:cs typeface="ＭＳ Ｐゴシック" charset="0"/>
        </a:defRPr>
      </a:lvl5pPr>
      <a:lvl6pPr marL="457200" algn="ctr" rtl="0" fontAlgn="base">
        <a:spcBef>
          <a:spcPct val="0"/>
        </a:spcBef>
        <a:spcAft>
          <a:spcPct val="0"/>
        </a:spcAft>
        <a:defRPr sz="4400">
          <a:solidFill>
            <a:schemeClr val="tx2"/>
          </a:solidFill>
          <a:latin typeface="Verdana" charset="0"/>
          <a:ea typeface="ＭＳ Ｐゴシック" charset="0"/>
          <a:cs typeface="ＭＳ Ｐゴシック" charset="0"/>
        </a:defRPr>
      </a:lvl6pPr>
      <a:lvl7pPr marL="914400" algn="ctr" rtl="0" fontAlgn="base">
        <a:spcBef>
          <a:spcPct val="0"/>
        </a:spcBef>
        <a:spcAft>
          <a:spcPct val="0"/>
        </a:spcAft>
        <a:defRPr sz="4400">
          <a:solidFill>
            <a:schemeClr val="tx2"/>
          </a:solidFill>
          <a:latin typeface="Verdana" charset="0"/>
          <a:ea typeface="ＭＳ Ｐゴシック" charset="0"/>
          <a:cs typeface="ＭＳ Ｐゴシック" charset="0"/>
        </a:defRPr>
      </a:lvl7pPr>
      <a:lvl8pPr marL="1371600" algn="ctr" rtl="0" fontAlgn="base">
        <a:spcBef>
          <a:spcPct val="0"/>
        </a:spcBef>
        <a:spcAft>
          <a:spcPct val="0"/>
        </a:spcAft>
        <a:defRPr sz="4400">
          <a:solidFill>
            <a:schemeClr val="tx2"/>
          </a:solidFill>
          <a:latin typeface="Verdana" charset="0"/>
          <a:ea typeface="ＭＳ Ｐゴシック" charset="0"/>
          <a:cs typeface="ＭＳ Ｐゴシック" charset="0"/>
        </a:defRPr>
      </a:lvl8pPr>
      <a:lvl9pPr marL="1828800" algn="ctr" rtl="0" fontAlgn="base">
        <a:spcBef>
          <a:spcPct val="0"/>
        </a:spcBef>
        <a:spcAft>
          <a:spcPct val="0"/>
        </a:spcAft>
        <a:defRPr sz="4400">
          <a:solidFill>
            <a:schemeClr val="tx2"/>
          </a:solidFill>
          <a:latin typeface="Verdana" charset="0"/>
          <a:ea typeface="ＭＳ Ｐゴシック" charset="0"/>
          <a:cs typeface="ＭＳ Ｐゴシック" charset="0"/>
        </a:defRPr>
      </a:lvl9pPr>
    </p:titleStyle>
    <p:bodyStyle>
      <a:lvl1pPr marL="342900" indent="-342900" algn="l" rtl="0" eaLnBrk="0" fontAlgn="base" hangingPunct="0">
        <a:spcBef>
          <a:spcPct val="20000"/>
        </a:spcBef>
        <a:spcAft>
          <a:spcPct val="0"/>
        </a:spcAft>
        <a:buClr>
          <a:srgbClr val="FFFF66"/>
        </a:buClr>
        <a:buFont typeface="Wingdings" pitchFamily="2" charset="2"/>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FF66"/>
        </a:buClr>
        <a:buFont typeface="Wingdings" pitchFamily="2" charset="2"/>
        <a:buChar char=""/>
        <a:defRPr sz="2800">
          <a:solidFill>
            <a:schemeClr val="tx1"/>
          </a:solidFill>
          <a:latin typeface="+mn-lt"/>
          <a:ea typeface="+mn-ea"/>
          <a:cs typeface="ＭＳ Ｐゴシック" charset="0"/>
        </a:defRPr>
      </a:lvl2pPr>
      <a:lvl3pPr marL="1143000" indent="-228600" algn="l" rtl="0" eaLnBrk="0" fontAlgn="base" hangingPunct="0">
        <a:spcBef>
          <a:spcPct val="20000"/>
        </a:spcBef>
        <a:spcAft>
          <a:spcPct val="0"/>
        </a:spcAft>
        <a:buClr>
          <a:srgbClr val="FFFF66"/>
        </a:buClr>
        <a:buFont typeface="Wingdings" pitchFamily="2" charset="2"/>
        <a:buChar char=""/>
        <a:defRPr sz="2400">
          <a:solidFill>
            <a:schemeClr val="tx1"/>
          </a:solidFill>
          <a:latin typeface="+mn-lt"/>
          <a:ea typeface="+mn-ea"/>
          <a:cs typeface="ＭＳ Ｐゴシック" charset="0"/>
        </a:defRPr>
      </a:lvl3pPr>
      <a:lvl4pPr marL="1600200" indent="-228600" algn="l" rtl="0" eaLnBrk="0" fontAlgn="base" hangingPunct="0">
        <a:spcBef>
          <a:spcPct val="20000"/>
        </a:spcBef>
        <a:spcAft>
          <a:spcPct val="0"/>
        </a:spcAft>
        <a:buClr>
          <a:srgbClr val="CCFF66"/>
        </a:buClr>
        <a:buFont typeface="Wingdings" pitchFamily="2" charset="2"/>
        <a:buChar char=""/>
        <a:defRPr sz="20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lr>
          <a:srgbClr val="FFFF66"/>
        </a:buClr>
        <a:buFont typeface="Wingdings" pitchFamily="2" charset="2"/>
        <a:buChar char=""/>
        <a:defRPr sz="2000">
          <a:solidFill>
            <a:schemeClr val="tx1"/>
          </a:solidFill>
          <a:latin typeface="+mn-lt"/>
          <a:ea typeface="+mn-ea"/>
          <a:cs typeface="ＭＳ Ｐゴシック" charset="0"/>
        </a:defRPr>
      </a:lvl5pPr>
      <a:lvl6pPr marL="2514600" indent="-228600" algn="l" rtl="0" fontAlgn="base">
        <a:spcBef>
          <a:spcPct val="20000"/>
        </a:spcBef>
        <a:spcAft>
          <a:spcPct val="0"/>
        </a:spcAft>
        <a:buClr>
          <a:srgbClr val="FFFF66"/>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FFFF66"/>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FFFF66"/>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FFFF66"/>
        </a:buClr>
        <a:buFont typeface="Wingdings" charset="0"/>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1.wmf"/></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9M2qP4ssY1q3hM&amp;tbnid=rtWGaKkwS3jL9M:&amp;ved=0CAUQjRw&amp;url=http://www.makeuseof.com/tag/create-security-question-guess/&amp;ei=Y9AxU4CFK82JogSk74DoAw&amp;psig=AFQjCNHCGJVmMLWepXaBIM8VBl_xzBZTkQ&amp;ust=1395859731575754"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3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0.xml"/><Relationship Id="rId1" Type="http://schemas.openxmlformats.org/officeDocument/2006/relationships/slideLayout" Target="../slideLayouts/slideLayout12.xml"/><Relationship Id="rId4" Type="http://schemas.openxmlformats.org/officeDocument/2006/relationships/image" Target="../media/image20.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4.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12.xml"/><Relationship Id="rId5" Type="http://schemas.openxmlformats.org/officeDocument/2006/relationships/image" Target="../media/image24.png"/><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12.xml"/><Relationship Id="rId4" Type="http://schemas.openxmlformats.org/officeDocument/2006/relationships/image" Target="../media/image27.png"/></Relationships>
</file>

<file path=ppt/slides/_rels/slide4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8.xml"/><Relationship Id="rId1" Type="http://schemas.openxmlformats.org/officeDocument/2006/relationships/slideLayout" Target="../slideLayouts/slideLayout12.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39.xml"/><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12.xml"/><Relationship Id="rId5" Type="http://schemas.openxmlformats.org/officeDocument/2006/relationships/image" Target="../media/image31.png"/><Relationship Id="rId4" Type="http://schemas.openxmlformats.org/officeDocument/2006/relationships/image" Target="../media/image27.png"/></Relationships>
</file>

<file path=ppt/slides/_rels/slide4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6.xml"/><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8.xml"/><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9.xml"/><Relationship Id="rId1" Type="http://schemas.openxmlformats.org/officeDocument/2006/relationships/slideLayout" Target="../slideLayouts/slideLayout12.xml"/></Relationships>
</file>

<file path=ppt/slides/_rels/slide5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50.xml"/><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51.xml"/><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53.xml"/><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5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9.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62.xml"/><Relationship Id="rId1" Type="http://schemas.openxmlformats.org/officeDocument/2006/relationships/slideLayout" Target="../slideLayouts/slideLayout12.xml"/><Relationship Id="rId4" Type="http://schemas.openxmlformats.org/officeDocument/2006/relationships/image" Target="../media/image45.png"/></Relationships>
</file>

<file path=ppt/slides/_rels/slide6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3.xml"/><Relationship Id="rId1" Type="http://schemas.openxmlformats.org/officeDocument/2006/relationships/slideLayout" Target="../slideLayouts/slideLayout12.xml"/><Relationship Id="rId5" Type="http://schemas.openxmlformats.org/officeDocument/2006/relationships/image" Target="../media/image48.png"/><Relationship Id="rId4" Type="http://schemas.openxmlformats.org/officeDocument/2006/relationships/image" Target="../media/image47.emf"/></Relationships>
</file>

<file path=ppt/slides/_rels/slide69.xml.rels><?xml version="1.0" encoding="UTF-8" standalone="yes"?>
<Relationships xmlns="http://schemas.openxmlformats.org/package/2006/relationships"><Relationship Id="rId3" Type="http://schemas.openxmlformats.org/officeDocument/2006/relationships/image" Target="../media/image47.emf"/><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8.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12.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73.xml"/><Relationship Id="rId1" Type="http://schemas.openxmlformats.org/officeDocument/2006/relationships/slideLayout" Target="../slideLayouts/slideLayout12.xml"/><Relationship Id="rId4" Type="http://schemas.openxmlformats.org/officeDocument/2006/relationships/image" Target="../media/image53.jpeg"/></Relationships>
</file>

<file path=ppt/slides/_rels/slide7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75.xml"/><Relationship Id="rId1" Type="http://schemas.openxmlformats.org/officeDocument/2006/relationships/slideLayout" Target="../slideLayouts/slideLayout12.xml"/><Relationship Id="rId4" Type="http://schemas.openxmlformats.org/officeDocument/2006/relationships/image" Target="../media/image56.png"/></Relationships>
</file>

<file path=ppt/slides/_rels/slide81.xml.rels><?xml version="1.0" encoding="UTF-8" standalone="yes"?>
<Relationships xmlns="http://schemas.openxmlformats.org/package/2006/relationships"><Relationship Id="rId3" Type="http://schemas.openxmlformats.org/officeDocument/2006/relationships/image" Target="cid:image002.jpg@01CFDEF5.C1CEC0E0" TargetMode="External"/><Relationship Id="rId2" Type="http://schemas.openxmlformats.org/officeDocument/2006/relationships/image" Target="../media/image57.jpeg"/><Relationship Id="rId1" Type="http://schemas.openxmlformats.org/officeDocument/2006/relationships/slideLayout" Target="../slideLayouts/slideLayout1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7.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hyperlink" Target="http://www.google.com/url?sa=i&amp;rct=j&amp;q=&amp;esrc=s&amp;frm=1&amp;source=images&amp;cd=&amp;cad=rja&amp;uact=8&amp;docid=9M2qP4ssY1q3hM&amp;tbnid=rtWGaKkwS3jL9M:&amp;ved=0CAUQjRw&amp;url=http://www.makeuseof.com/tag/create-security-question-guess/&amp;ei=Y9AxU4CFK82JogSk74DoAw&amp;psig=AFQjCNHCGJVmMLWepXaBIM8VBl_xzBZTkQ&amp;ust=1395859731575754" TargetMode="External"/><Relationship Id="rId2" Type="http://schemas.openxmlformats.org/officeDocument/2006/relationships/notesSlide" Target="../notesSlides/notesSlide78.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9"/>
          <p:cNvSpPr txBox="1">
            <a:spLocks noChangeArrowheads="1"/>
          </p:cNvSpPr>
          <p:nvPr/>
        </p:nvSpPr>
        <p:spPr bwMode="auto">
          <a:xfrm>
            <a:off x="2286000" y="2743200"/>
            <a:ext cx="6629400" cy="23083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lr>
                <a:srgbClr val="FFFF66"/>
              </a:buClr>
              <a:buFont typeface="Wingdings" pitchFamily="2" charset="2"/>
              <a:buChar char=""/>
              <a:defRPr sz="3200">
                <a:solidFill>
                  <a:schemeClr val="tx1"/>
                </a:solidFill>
                <a:latin typeface="Verdana" pitchFamily="34" charset="0"/>
                <a:ea typeface="ＭＳ Ｐゴシック" pitchFamily="34" charset="-128"/>
              </a:defRPr>
            </a:lvl1pPr>
            <a:lvl2pPr marL="742950" indent="-285750">
              <a:spcBef>
                <a:spcPct val="20000"/>
              </a:spcBef>
              <a:buClr>
                <a:srgbClr val="CCFF66"/>
              </a:buClr>
              <a:buFont typeface="Wingdings" pitchFamily="2" charset="2"/>
              <a:buChar char=""/>
              <a:defRPr sz="2800">
                <a:solidFill>
                  <a:schemeClr val="tx1"/>
                </a:solidFill>
                <a:latin typeface="Verdana" pitchFamily="34" charset="0"/>
                <a:ea typeface="ＭＳ Ｐゴシック" pitchFamily="34" charset="-128"/>
              </a:defRPr>
            </a:lvl2pPr>
            <a:lvl3pPr marL="1143000" indent="-228600">
              <a:spcBef>
                <a:spcPct val="20000"/>
              </a:spcBef>
              <a:buClr>
                <a:srgbClr val="FFFF66"/>
              </a:buClr>
              <a:buFont typeface="Wingdings" pitchFamily="2" charset="2"/>
              <a:buChar char=""/>
              <a:defRPr sz="2400">
                <a:solidFill>
                  <a:schemeClr val="tx1"/>
                </a:solidFill>
                <a:latin typeface="Verdana" pitchFamily="34" charset="0"/>
                <a:ea typeface="ＭＳ Ｐゴシック" pitchFamily="34" charset="-128"/>
              </a:defRPr>
            </a:lvl3pPr>
            <a:lvl4pPr marL="1600200" indent="-228600">
              <a:spcBef>
                <a:spcPct val="20000"/>
              </a:spcBef>
              <a:buClr>
                <a:srgbClr val="CCFF66"/>
              </a:buClr>
              <a:buFont typeface="Wingdings" pitchFamily="2" charset="2"/>
              <a:buChar char=""/>
              <a:defRPr sz="2000">
                <a:solidFill>
                  <a:schemeClr val="tx1"/>
                </a:solidFill>
                <a:latin typeface="Verdana" pitchFamily="34" charset="0"/>
                <a:ea typeface="ＭＳ Ｐゴシック" pitchFamily="34" charset="-128"/>
              </a:defRPr>
            </a:lvl4pPr>
            <a:lvl5pPr marL="2057400" indent="-228600">
              <a:spcBef>
                <a:spcPct val="20000"/>
              </a:spcBef>
              <a:buClr>
                <a:srgbClr val="FFFF66"/>
              </a:buClr>
              <a:buFont typeface="Wingdings" pitchFamily="2" charset="2"/>
              <a:buChar char=""/>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9pPr>
          </a:lstStyle>
          <a:p>
            <a:pPr>
              <a:spcBef>
                <a:spcPct val="50000"/>
              </a:spcBef>
              <a:buClrTx/>
              <a:buNone/>
            </a:pPr>
            <a:r>
              <a:rPr lang="en-US" altLang="en-US" sz="4800" b="1" dirty="0">
                <a:solidFill>
                  <a:srgbClr val="1B2E4F"/>
                </a:solidFill>
                <a:latin typeface="Arial" pitchFamily="34" charset="0"/>
              </a:rPr>
              <a:t>Policies and </a:t>
            </a:r>
            <a:r>
              <a:rPr lang="en-US" altLang="en-US" sz="4800" b="1" dirty="0" smtClean="0">
                <a:solidFill>
                  <a:srgbClr val="1B2E4F"/>
                </a:solidFill>
                <a:latin typeface="Arial" pitchFamily="34" charset="0"/>
              </a:rPr>
              <a:t>Procedures for MyEvents &amp; MyTravel</a:t>
            </a:r>
            <a:endParaRPr lang="en-US" altLang="en-US" sz="4800" b="1" dirty="0">
              <a:solidFill>
                <a:srgbClr val="1B2E4F"/>
              </a:solidFill>
              <a:latin typeface="Arial" pitchFamily="34" charset="0"/>
            </a:endParaRPr>
          </a:p>
        </p:txBody>
      </p:sp>
      <p:sp>
        <p:nvSpPr>
          <p:cNvPr id="5" name="Text Box 9"/>
          <p:cNvSpPr txBox="1">
            <a:spLocks noChangeArrowheads="1"/>
          </p:cNvSpPr>
          <p:nvPr/>
        </p:nvSpPr>
        <p:spPr bwMode="auto">
          <a:xfrm>
            <a:off x="2311400" y="5638800"/>
            <a:ext cx="6629400" cy="78483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lr>
                <a:srgbClr val="FFFF66"/>
              </a:buClr>
              <a:buFont typeface="Wingdings" pitchFamily="2" charset="2"/>
              <a:buChar char=""/>
              <a:defRPr sz="3200">
                <a:solidFill>
                  <a:schemeClr val="tx1"/>
                </a:solidFill>
                <a:latin typeface="Verdana" pitchFamily="34" charset="0"/>
                <a:ea typeface="ＭＳ Ｐゴシック" pitchFamily="34" charset="-128"/>
              </a:defRPr>
            </a:lvl1pPr>
            <a:lvl2pPr marL="742950" indent="-285750">
              <a:spcBef>
                <a:spcPct val="20000"/>
              </a:spcBef>
              <a:buClr>
                <a:srgbClr val="CCFF66"/>
              </a:buClr>
              <a:buFont typeface="Wingdings" pitchFamily="2" charset="2"/>
              <a:buChar char=""/>
              <a:defRPr sz="2800">
                <a:solidFill>
                  <a:schemeClr val="tx1"/>
                </a:solidFill>
                <a:latin typeface="Verdana" pitchFamily="34" charset="0"/>
                <a:ea typeface="ＭＳ Ｐゴシック" pitchFamily="34" charset="-128"/>
              </a:defRPr>
            </a:lvl2pPr>
            <a:lvl3pPr marL="1143000" indent="-228600">
              <a:spcBef>
                <a:spcPct val="20000"/>
              </a:spcBef>
              <a:buClr>
                <a:srgbClr val="FFFF66"/>
              </a:buClr>
              <a:buFont typeface="Wingdings" pitchFamily="2" charset="2"/>
              <a:buChar char=""/>
              <a:defRPr sz="2400">
                <a:solidFill>
                  <a:schemeClr val="tx1"/>
                </a:solidFill>
                <a:latin typeface="Verdana" pitchFamily="34" charset="0"/>
                <a:ea typeface="ＭＳ Ｐゴシック" pitchFamily="34" charset="-128"/>
              </a:defRPr>
            </a:lvl3pPr>
            <a:lvl4pPr marL="1600200" indent="-228600">
              <a:spcBef>
                <a:spcPct val="20000"/>
              </a:spcBef>
              <a:buClr>
                <a:srgbClr val="CCFF66"/>
              </a:buClr>
              <a:buFont typeface="Wingdings" pitchFamily="2" charset="2"/>
              <a:buChar char=""/>
              <a:defRPr sz="2000">
                <a:solidFill>
                  <a:schemeClr val="tx1"/>
                </a:solidFill>
                <a:latin typeface="Verdana" pitchFamily="34" charset="0"/>
                <a:ea typeface="ＭＳ Ｐゴシック" pitchFamily="34" charset="-128"/>
              </a:defRPr>
            </a:lvl4pPr>
            <a:lvl5pPr marL="2057400" indent="-228600">
              <a:spcBef>
                <a:spcPct val="20000"/>
              </a:spcBef>
              <a:buClr>
                <a:srgbClr val="FFFF66"/>
              </a:buClr>
              <a:buFont typeface="Wingdings" pitchFamily="2" charset="2"/>
              <a:buChar char=""/>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9pPr>
          </a:lstStyle>
          <a:p>
            <a:pPr algn="r">
              <a:spcBef>
                <a:spcPct val="50000"/>
              </a:spcBef>
              <a:buClrTx/>
              <a:buNone/>
            </a:pPr>
            <a:r>
              <a:rPr lang="en-US" altLang="en-US" sz="1800" dirty="0" smtClean="0">
                <a:solidFill>
                  <a:srgbClr val="1B2E4F"/>
                </a:solidFill>
                <a:latin typeface="Arial" pitchFamily="34" charset="0"/>
              </a:rPr>
              <a:t>Nancy Herbst</a:t>
            </a:r>
          </a:p>
          <a:p>
            <a:pPr algn="r">
              <a:spcBef>
                <a:spcPct val="50000"/>
              </a:spcBef>
              <a:buClrTx/>
              <a:buNone/>
            </a:pPr>
            <a:r>
              <a:rPr lang="en-US" altLang="en-US" sz="1800" dirty="0" smtClean="0">
                <a:solidFill>
                  <a:srgbClr val="1B2E4F"/>
                </a:solidFill>
                <a:latin typeface="Arial" pitchFamily="34" charset="0"/>
              </a:rPr>
              <a:t>January 22, 2015</a:t>
            </a:r>
            <a:endParaRPr lang="en-US" altLang="en-US" sz="1800" dirty="0">
              <a:solidFill>
                <a:srgbClr val="1B2E4F"/>
              </a:solidFill>
              <a:latin typeface="Arial" pitchFamily="34" charset="0"/>
            </a:endParaRPr>
          </a:p>
        </p:txBody>
      </p:sp>
    </p:spTree>
    <p:extLst>
      <p:ext uri="{BB962C8B-B14F-4D97-AF65-F5344CB8AC3E}">
        <p14:creationId xmlns:p14="http://schemas.microsoft.com/office/powerpoint/2010/main" val="3997309159"/>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5" descr="UCSanDiego_LogoLINIGR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62200"/>
            <a:ext cx="2438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6" name="Text Box 8"/>
          <p:cNvSpPr txBox="1">
            <a:spLocks noChangeArrowheads="1"/>
          </p:cNvSpPr>
          <p:nvPr/>
        </p:nvSpPr>
        <p:spPr bwMode="auto">
          <a:xfrm>
            <a:off x="5105400" y="2651125"/>
            <a:ext cx="3354388"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FF66"/>
              </a:buClr>
              <a:buFont typeface="Wingdings" pitchFamily="2" charset="2"/>
              <a:buChar char=""/>
              <a:defRPr sz="3200">
                <a:solidFill>
                  <a:schemeClr val="tx1"/>
                </a:solidFill>
                <a:latin typeface="Verdana" pitchFamily="34" charset="0"/>
                <a:ea typeface="ＭＳ Ｐゴシック" pitchFamily="34" charset="-128"/>
              </a:defRPr>
            </a:lvl1pPr>
            <a:lvl2pPr marL="742950" indent="-285750">
              <a:spcBef>
                <a:spcPct val="20000"/>
              </a:spcBef>
              <a:buClr>
                <a:srgbClr val="CCFF66"/>
              </a:buClr>
              <a:buFont typeface="Wingdings" pitchFamily="2" charset="2"/>
              <a:buChar char=""/>
              <a:defRPr sz="2800">
                <a:solidFill>
                  <a:schemeClr val="tx1"/>
                </a:solidFill>
                <a:latin typeface="Verdana" pitchFamily="34" charset="0"/>
                <a:ea typeface="ＭＳ Ｐゴシック" pitchFamily="34" charset="-128"/>
              </a:defRPr>
            </a:lvl2pPr>
            <a:lvl3pPr marL="1143000" indent="-228600">
              <a:spcBef>
                <a:spcPct val="20000"/>
              </a:spcBef>
              <a:buClr>
                <a:srgbClr val="FFFF66"/>
              </a:buClr>
              <a:buFont typeface="Wingdings" pitchFamily="2" charset="2"/>
              <a:buChar char=""/>
              <a:defRPr sz="2400">
                <a:solidFill>
                  <a:schemeClr val="tx1"/>
                </a:solidFill>
                <a:latin typeface="Verdana" pitchFamily="34" charset="0"/>
                <a:ea typeface="ＭＳ Ｐゴシック" pitchFamily="34" charset="-128"/>
              </a:defRPr>
            </a:lvl3pPr>
            <a:lvl4pPr marL="1600200" indent="-228600">
              <a:spcBef>
                <a:spcPct val="20000"/>
              </a:spcBef>
              <a:buClr>
                <a:srgbClr val="CCFF66"/>
              </a:buClr>
              <a:buFont typeface="Wingdings" pitchFamily="2" charset="2"/>
              <a:buChar char=""/>
              <a:defRPr sz="2000">
                <a:solidFill>
                  <a:schemeClr val="tx1"/>
                </a:solidFill>
                <a:latin typeface="Verdana" pitchFamily="34" charset="0"/>
                <a:ea typeface="ＭＳ Ｐゴシック" pitchFamily="34" charset="-128"/>
              </a:defRPr>
            </a:lvl4pPr>
            <a:lvl5pPr marL="2057400" indent="-228600">
              <a:spcBef>
                <a:spcPct val="20000"/>
              </a:spcBef>
              <a:buClr>
                <a:srgbClr val="FFFF66"/>
              </a:buClr>
              <a:buFont typeface="Wingdings" pitchFamily="2" charset="2"/>
              <a:buChar char=""/>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9pPr>
          </a:lstStyle>
          <a:p>
            <a:pPr algn="ctr">
              <a:spcBef>
                <a:spcPct val="50000"/>
              </a:spcBef>
              <a:buClrTx/>
              <a:buFontTx/>
              <a:buNone/>
            </a:pPr>
            <a:r>
              <a:rPr lang="en-US" altLang="en-US" sz="3600">
                <a:latin typeface="Arial" pitchFamily="34" charset="0"/>
              </a:rPr>
              <a:t>Image </a:t>
            </a:r>
            <a:br>
              <a:rPr lang="en-US" altLang="en-US" sz="3600">
                <a:latin typeface="Arial" pitchFamily="34" charset="0"/>
              </a:rPr>
            </a:br>
            <a:r>
              <a:rPr lang="en-US" altLang="en-US" sz="3600">
                <a:latin typeface="Arial" pitchFamily="34" charset="0"/>
              </a:rPr>
              <a:t>Goes Here</a:t>
            </a:r>
          </a:p>
        </p:txBody>
      </p:sp>
      <p:graphicFrame>
        <p:nvGraphicFramePr>
          <p:cNvPr id="9" name="Table 8"/>
          <p:cNvGraphicFramePr>
            <a:graphicFrameLocks noGrp="1"/>
          </p:cNvGraphicFramePr>
          <p:nvPr>
            <p:extLst>
              <p:ext uri="{D42A27DB-BD31-4B8C-83A1-F6EECF244321}">
                <p14:modId xmlns:p14="http://schemas.microsoft.com/office/powerpoint/2010/main" val="3688252289"/>
              </p:ext>
            </p:extLst>
          </p:nvPr>
        </p:nvGraphicFramePr>
        <p:xfrm>
          <a:off x="1981200" y="1428750"/>
          <a:ext cx="6654800" cy="4449763"/>
        </p:xfrm>
        <a:graphic>
          <a:graphicData uri="http://schemas.openxmlformats.org/drawingml/2006/table">
            <a:tbl>
              <a:tblPr firstRow="1" firstCol="1" bandRow="1">
                <a:tableStyleId>{B301B821-A1FF-4177-AEE7-76D212191A09}</a:tableStyleId>
              </a:tblPr>
              <a:tblGrid>
                <a:gridCol w="4572000"/>
                <a:gridCol w="2082800"/>
              </a:tblGrid>
              <a:tr h="548601">
                <a:tc>
                  <a:txBody>
                    <a:bodyPr/>
                    <a:lstStyle/>
                    <a:p>
                      <a:pPr marL="0" marR="0" algn="ctr">
                        <a:spcBef>
                          <a:spcPts val="0"/>
                        </a:spcBef>
                        <a:spcAft>
                          <a:spcPts val="0"/>
                        </a:spcAft>
                      </a:pPr>
                      <a:r>
                        <a:rPr lang="en-US" sz="1600" b="1" dirty="0">
                          <a:effectLst/>
                          <a:latin typeface="+mj-lt"/>
                        </a:rPr>
                        <a:t>Solid event description</a:t>
                      </a:r>
                      <a:endParaRPr lang="en-US" sz="1400" b="1" dirty="0">
                        <a:effectLst/>
                        <a:latin typeface="+mj-lt"/>
                        <a:ea typeface="Calibri"/>
                        <a:cs typeface="Times New Roman"/>
                      </a:endParaRPr>
                    </a:p>
                  </a:txBody>
                  <a:tcPr marL="68591" marR="68591" marT="0" marB="0">
                    <a:solidFill>
                      <a:srgbClr val="1B2E4F"/>
                    </a:solidFill>
                  </a:tcPr>
                </a:tc>
                <a:tc>
                  <a:txBody>
                    <a:bodyPr/>
                    <a:lstStyle/>
                    <a:p>
                      <a:pPr marL="0" marR="0" algn="ctr">
                        <a:spcBef>
                          <a:spcPts val="0"/>
                        </a:spcBef>
                        <a:spcAft>
                          <a:spcPts val="0"/>
                        </a:spcAft>
                      </a:pPr>
                      <a:r>
                        <a:rPr lang="en-US" sz="1600" b="1" dirty="0">
                          <a:effectLst/>
                          <a:latin typeface="+mj-lt"/>
                        </a:rPr>
                        <a:t>Weak event description</a:t>
                      </a:r>
                      <a:endParaRPr lang="en-US" sz="1400" b="1" dirty="0">
                        <a:effectLst/>
                        <a:latin typeface="+mj-lt"/>
                        <a:ea typeface="Calibri"/>
                        <a:cs typeface="Times New Roman"/>
                      </a:endParaRPr>
                    </a:p>
                  </a:txBody>
                  <a:tcPr marL="68591" marR="68591" marT="0" marB="0">
                    <a:solidFill>
                      <a:srgbClr val="1B2E4F"/>
                    </a:solidFill>
                  </a:tcPr>
                </a:tc>
              </a:tr>
              <a:tr h="487645">
                <a:tc>
                  <a:txBody>
                    <a:bodyPr/>
                    <a:lstStyle/>
                    <a:p>
                      <a:pPr marL="0" marR="0">
                        <a:spcBef>
                          <a:spcPts val="0"/>
                        </a:spcBef>
                        <a:spcAft>
                          <a:spcPts val="0"/>
                        </a:spcAft>
                      </a:pPr>
                      <a:r>
                        <a:rPr lang="en-US" sz="1400" b="0" dirty="0">
                          <a:effectLst/>
                          <a:latin typeface="+mj-lt"/>
                        </a:rPr>
                        <a:t>Monthly fund manager meeting to discuss actuals against budget and year-end forecasting.</a:t>
                      </a:r>
                      <a:endParaRPr lang="en-US" sz="1200" b="0" dirty="0">
                        <a:effectLst/>
                        <a:latin typeface="+mj-lt"/>
                        <a:ea typeface="Calibri"/>
                        <a:cs typeface="Times New Roman"/>
                      </a:endParaRPr>
                    </a:p>
                  </a:txBody>
                  <a:tcPr marL="68591" marR="68591" marT="0" marB="0" anchor="ctr">
                    <a:solidFill>
                      <a:schemeClr val="bg1">
                        <a:lumMod val="20000"/>
                        <a:lumOff val="80000"/>
                      </a:schemeClr>
                    </a:solidFill>
                  </a:tcPr>
                </a:tc>
                <a:tc>
                  <a:txBody>
                    <a:bodyPr/>
                    <a:lstStyle/>
                    <a:p>
                      <a:pPr marL="0" marR="0">
                        <a:spcBef>
                          <a:spcPts val="0"/>
                        </a:spcBef>
                        <a:spcAft>
                          <a:spcPts val="0"/>
                        </a:spcAft>
                      </a:pPr>
                      <a:r>
                        <a:rPr lang="en-US" sz="1400" dirty="0">
                          <a:effectLst/>
                          <a:latin typeface="+mj-lt"/>
                        </a:rPr>
                        <a:t>Monthly fund manager meeting</a:t>
                      </a:r>
                      <a:endParaRPr lang="en-US" sz="1200" dirty="0">
                        <a:effectLst/>
                        <a:latin typeface="+mj-lt"/>
                        <a:ea typeface="Calibri"/>
                        <a:cs typeface="Times New Roman"/>
                      </a:endParaRPr>
                    </a:p>
                  </a:txBody>
                  <a:tcPr marL="68591" marR="68591" marT="0" marB="0" anchor="ctr">
                    <a:solidFill>
                      <a:schemeClr val="bg1">
                        <a:lumMod val="20000"/>
                        <a:lumOff val="80000"/>
                      </a:schemeClr>
                    </a:solidFill>
                  </a:tcPr>
                </a:tc>
              </a:tr>
              <a:tr h="2438226">
                <a:tc>
                  <a:txBody>
                    <a:bodyPr/>
                    <a:lstStyle/>
                    <a:p>
                      <a:pPr marL="0" marR="0">
                        <a:spcBef>
                          <a:spcPts val="0"/>
                        </a:spcBef>
                        <a:spcAft>
                          <a:spcPts val="0"/>
                        </a:spcAft>
                      </a:pPr>
                      <a:r>
                        <a:rPr lang="en-US" sz="1400" b="0" dirty="0">
                          <a:effectLst/>
                          <a:latin typeface="+mj-lt"/>
                        </a:rPr>
                        <a:t>Hosted dinner with guest speaker to discuss student feedback and industry trends focused on the course.</a:t>
                      </a:r>
                      <a:endParaRPr lang="en-US" sz="1200" b="0" dirty="0">
                        <a:effectLst/>
                        <a:latin typeface="+mj-lt"/>
                      </a:endParaRPr>
                    </a:p>
                    <a:p>
                      <a:pPr marL="0" marR="0">
                        <a:spcBef>
                          <a:spcPts val="0"/>
                        </a:spcBef>
                        <a:spcAft>
                          <a:spcPts val="0"/>
                        </a:spcAft>
                      </a:pPr>
                      <a:r>
                        <a:rPr lang="en-US" sz="1400" b="0" i="1" dirty="0">
                          <a:effectLst/>
                          <a:latin typeface="+mj-lt"/>
                        </a:rPr>
                        <a:t>Or</a:t>
                      </a:r>
                      <a:endParaRPr lang="en-US" sz="1200" b="0" i="1" dirty="0">
                        <a:effectLst/>
                        <a:latin typeface="+mj-lt"/>
                      </a:endParaRPr>
                    </a:p>
                    <a:p>
                      <a:pPr marL="0" marR="0">
                        <a:spcBef>
                          <a:spcPts val="0"/>
                        </a:spcBef>
                        <a:spcAft>
                          <a:spcPts val="0"/>
                        </a:spcAft>
                      </a:pPr>
                      <a:r>
                        <a:rPr lang="en-US" sz="1400" b="0" dirty="0">
                          <a:effectLst/>
                          <a:latin typeface="+mj-lt"/>
                        </a:rPr>
                        <a:t>Hosted dinner with guest speaker prior to presentation to discuss logistics.</a:t>
                      </a:r>
                      <a:endParaRPr lang="en-US" sz="1200" b="0" dirty="0">
                        <a:effectLst/>
                        <a:latin typeface="+mj-lt"/>
                      </a:endParaRPr>
                    </a:p>
                    <a:p>
                      <a:pPr marL="0" marR="0">
                        <a:spcBef>
                          <a:spcPts val="0"/>
                        </a:spcBef>
                        <a:spcAft>
                          <a:spcPts val="0"/>
                        </a:spcAft>
                      </a:pPr>
                      <a:r>
                        <a:rPr lang="en-US" sz="1400" b="0" i="1" dirty="0">
                          <a:effectLst/>
                          <a:latin typeface="+mj-lt"/>
                        </a:rPr>
                        <a:t>Or</a:t>
                      </a:r>
                      <a:endParaRPr lang="en-US" sz="1200" b="0" i="1" dirty="0">
                        <a:effectLst/>
                        <a:latin typeface="+mj-lt"/>
                      </a:endParaRPr>
                    </a:p>
                    <a:p>
                      <a:pPr marL="0" marR="0">
                        <a:spcBef>
                          <a:spcPts val="0"/>
                        </a:spcBef>
                        <a:spcAft>
                          <a:spcPts val="0"/>
                        </a:spcAft>
                      </a:pPr>
                      <a:r>
                        <a:rPr lang="en-US" sz="1400" b="0" dirty="0">
                          <a:effectLst/>
                          <a:latin typeface="+mj-lt"/>
                        </a:rPr>
                        <a:t>Hosted dinner with guest speaker to discuss participant feedback to presentation.</a:t>
                      </a:r>
                      <a:endParaRPr lang="en-US" sz="1200" b="0" dirty="0">
                        <a:effectLst/>
                        <a:latin typeface="+mj-lt"/>
                      </a:endParaRPr>
                    </a:p>
                    <a:p>
                      <a:pPr marL="0" marR="0">
                        <a:spcBef>
                          <a:spcPts val="0"/>
                        </a:spcBef>
                        <a:spcAft>
                          <a:spcPts val="0"/>
                        </a:spcAft>
                      </a:pPr>
                      <a:r>
                        <a:rPr lang="en-US" sz="1400" b="0" dirty="0">
                          <a:effectLst/>
                          <a:latin typeface="+mj-lt"/>
                        </a:rPr>
                        <a:t> </a:t>
                      </a:r>
                      <a:endParaRPr lang="en-US" sz="1200" b="0" dirty="0">
                        <a:effectLst/>
                        <a:latin typeface="+mj-lt"/>
                        <a:ea typeface="Calibri"/>
                        <a:cs typeface="Times New Roman"/>
                      </a:endParaRPr>
                    </a:p>
                  </a:txBody>
                  <a:tcPr marL="68591" marR="68591" marT="0" marB="0" anchor="ctr"/>
                </a:tc>
                <a:tc>
                  <a:txBody>
                    <a:bodyPr/>
                    <a:lstStyle/>
                    <a:p>
                      <a:pPr marL="0" marR="0">
                        <a:spcBef>
                          <a:spcPts val="0"/>
                        </a:spcBef>
                        <a:spcAft>
                          <a:spcPts val="0"/>
                        </a:spcAft>
                      </a:pPr>
                      <a:r>
                        <a:rPr lang="en-US" sz="1400" dirty="0">
                          <a:effectLst/>
                          <a:latin typeface="+mj-lt"/>
                        </a:rPr>
                        <a:t>Hosted dinner with guest speaker</a:t>
                      </a:r>
                      <a:endParaRPr lang="en-US" sz="1200" dirty="0">
                        <a:effectLst/>
                        <a:latin typeface="+mj-lt"/>
                        <a:ea typeface="Calibri"/>
                        <a:cs typeface="Times New Roman"/>
                      </a:endParaRPr>
                    </a:p>
                  </a:txBody>
                  <a:tcPr marL="68591" marR="68591" marT="0" marB="0" anchor="ctr"/>
                </a:tc>
              </a:tr>
              <a:tr h="975291">
                <a:tc>
                  <a:txBody>
                    <a:bodyPr/>
                    <a:lstStyle/>
                    <a:p>
                      <a:pPr marL="0" marR="0">
                        <a:spcBef>
                          <a:spcPts val="0"/>
                        </a:spcBef>
                        <a:spcAft>
                          <a:spcPts val="0"/>
                        </a:spcAft>
                      </a:pPr>
                      <a:r>
                        <a:rPr lang="en-US" sz="1400" b="0" dirty="0">
                          <a:effectLst/>
                          <a:latin typeface="+mj-lt"/>
                        </a:rPr>
                        <a:t>Monthly Coleman lab meeting to discuss research findings from X and Y projects and to review Smith’s presentation.</a:t>
                      </a:r>
                      <a:endParaRPr lang="en-US" sz="1200" b="0" dirty="0">
                        <a:effectLst/>
                        <a:latin typeface="+mj-lt"/>
                      </a:endParaRPr>
                    </a:p>
                    <a:p>
                      <a:pPr marL="0" marR="0">
                        <a:spcBef>
                          <a:spcPts val="0"/>
                        </a:spcBef>
                        <a:spcAft>
                          <a:spcPts val="0"/>
                        </a:spcAft>
                      </a:pPr>
                      <a:r>
                        <a:rPr lang="en-US" sz="1400" b="0" dirty="0">
                          <a:effectLst/>
                          <a:latin typeface="+mj-lt"/>
                        </a:rPr>
                        <a:t> </a:t>
                      </a:r>
                      <a:endParaRPr lang="en-US" sz="1200" b="0" dirty="0">
                        <a:effectLst/>
                        <a:latin typeface="+mj-lt"/>
                        <a:ea typeface="Calibri"/>
                        <a:cs typeface="Times New Roman"/>
                      </a:endParaRPr>
                    </a:p>
                  </a:txBody>
                  <a:tcPr marL="68591" marR="68591" marT="0" marB="0" anchor="ctr">
                    <a:solidFill>
                      <a:schemeClr val="accent3">
                        <a:lumMod val="40000"/>
                        <a:lumOff val="60000"/>
                      </a:schemeClr>
                    </a:solidFill>
                  </a:tcPr>
                </a:tc>
                <a:tc>
                  <a:txBody>
                    <a:bodyPr/>
                    <a:lstStyle/>
                    <a:p>
                      <a:pPr marL="0" marR="0">
                        <a:spcBef>
                          <a:spcPts val="0"/>
                        </a:spcBef>
                        <a:spcAft>
                          <a:spcPts val="0"/>
                        </a:spcAft>
                      </a:pPr>
                      <a:r>
                        <a:rPr lang="en-US" sz="1400" dirty="0">
                          <a:effectLst/>
                          <a:latin typeface="+mj-lt"/>
                        </a:rPr>
                        <a:t>Monthly Coleman lab</a:t>
                      </a:r>
                      <a:endParaRPr lang="en-US" sz="1200" dirty="0">
                        <a:effectLst/>
                        <a:latin typeface="+mj-lt"/>
                        <a:ea typeface="Calibri"/>
                        <a:cs typeface="Times New Roman"/>
                      </a:endParaRPr>
                    </a:p>
                  </a:txBody>
                  <a:tcPr marL="68591" marR="68591" marT="0" marB="0" anchor="ctr">
                    <a:solidFill>
                      <a:schemeClr val="accent3">
                        <a:lumMod val="40000"/>
                        <a:lumOff val="60000"/>
                      </a:schemeClr>
                    </a:solidFill>
                  </a:tcPr>
                </a:tc>
              </a:tr>
            </a:tbl>
          </a:graphicData>
        </a:graphic>
      </p:graphicFrame>
      <p:sp>
        <p:nvSpPr>
          <p:cNvPr id="11" name="TextBox 10"/>
          <p:cNvSpPr txBox="1"/>
          <p:nvPr/>
        </p:nvSpPr>
        <p:spPr>
          <a:xfrm>
            <a:off x="1981200" y="6110288"/>
            <a:ext cx="6705600" cy="400050"/>
          </a:xfrm>
          <a:prstGeom prst="rect">
            <a:avLst/>
          </a:prstGeom>
          <a:noFill/>
        </p:spPr>
        <p:txBody>
          <a:bodyPr wrap="square">
            <a:spAutoFit/>
          </a:bodyPr>
          <a:lstStyle/>
          <a:p>
            <a:pPr algn="ctr">
              <a:defRPr/>
            </a:pPr>
            <a:r>
              <a:rPr lang="en-US" sz="2000" dirty="0">
                <a:solidFill>
                  <a:schemeClr val="bg1">
                    <a:lumMod val="75000"/>
                  </a:schemeClr>
                </a:solidFill>
              </a:rPr>
              <a:t>Agenda may be attached to document business purpose</a:t>
            </a:r>
          </a:p>
        </p:txBody>
      </p:sp>
      <p:sp>
        <p:nvSpPr>
          <p:cNvPr id="2" name="Title 1"/>
          <p:cNvSpPr>
            <a:spLocks noGrp="1"/>
          </p:cNvSpPr>
          <p:nvPr>
            <p:ph type="title"/>
          </p:nvPr>
        </p:nvSpPr>
        <p:spPr/>
        <p:txBody>
          <a:bodyPr/>
          <a:lstStyle/>
          <a:p>
            <a:r>
              <a:rPr lang="en-US" dirty="0" smtClean="0"/>
              <a:t>The Business Purpose</a:t>
            </a:r>
            <a:endParaRPr lang="en-US" dirty="0"/>
          </a:p>
        </p:txBody>
      </p:sp>
      <p:sp>
        <p:nvSpPr>
          <p:cNvPr id="7" name="Rectangle 6"/>
          <p:cNvSpPr/>
          <p:nvPr/>
        </p:nvSpPr>
        <p:spPr bwMode="auto">
          <a:xfrm>
            <a:off x="0" y="6607686"/>
            <a:ext cx="1752600" cy="250314"/>
          </a:xfrm>
          <a:prstGeom prst="rect">
            <a:avLst/>
          </a:prstGeom>
          <a:solidFill>
            <a:srgbClr val="92D050"/>
          </a:solidFill>
          <a:ln w="9525"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750" fill="hold"/>
                                        <p:tgtEl>
                                          <p:spTgt spid="11"/>
                                        </p:tgtEl>
                                        <p:attrNameLst>
                                          <p:attrName>ppt_x</p:attrName>
                                        </p:attrNameLst>
                                      </p:cBhvr>
                                      <p:tavLst>
                                        <p:tav tm="0">
                                          <p:val>
                                            <p:strVal val="#ppt_x"/>
                                          </p:val>
                                        </p:tav>
                                        <p:tav tm="100000">
                                          <p:val>
                                            <p:strVal val="#ppt_x"/>
                                          </p:val>
                                        </p:tav>
                                      </p:tavLst>
                                    </p:anim>
                                    <p:anim calcmode="lin" valueType="num">
                                      <p:cBhvr additive="base">
                                        <p:cTn id="8" dur="75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Picture 5" descr="UCSanDiego_LogoLINIGR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62200"/>
            <a:ext cx="2438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2" name="Picture 4"/>
          <p:cNvPicPr>
            <a:picLocks noChangeAspect="1" noChangeArrowheads="1"/>
          </p:cNvPicPr>
          <p:nvPr/>
        </p:nvPicPr>
        <p:blipFill>
          <a:blip r:embed="rId4">
            <a:extLst>
              <a:ext uri="{28A0092B-C50C-407E-A947-70E740481C1C}">
                <a14:useLocalDpi xmlns:a14="http://schemas.microsoft.com/office/drawing/2010/main" val="0"/>
              </a:ext>
            </a:extLst>
          </a:blip>
          <a:srcRect l="19890" r="19037" b="12978"/>
          <a:stretch>
            <a:fillRect/>
          </a:stretch>
        </p:blipFill>
        <p:spPr bwMode="auto">
          <a:xfrm>
            <a:off x="152400" y="1700212"/>
            <a:ext cx="5257800" cy="5157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524500" y="2562225"/>
            <a:ext cx="3429000" cy="3848100"/>
          </a:xfrm>
          <a:prstGeom prst="rect">
            <a:avLst/>
          </a:prstGeom>
          <a:noFill/>
        </p:spPr>
        <p:txBody>
          <a:bodyPr>
            <a:spAutoFit/>
          </a:bodyPr>
          <a:lstStyle/>
          <a:p>
            <a:pPr>
              <a:defRPr/>
            </a:pPr>
            <a:r>
              <a:rPr lang="en-US" sz="1800" dirty="0">
                <a:solidFill>
                  <a:schemeClr val="bg1">
                    <a:lumMod val="75000"/>
                  </a:schemeClr>
                </a:solidFill>
              </a:rPr>
              <a:t>For multiple participants, you can upload a sign-in sheet, Excel file, etc.</a:t>
            </a:r>
          </a:p>
          <a:p>
            <a:pPr>
              <a:defRPr/>
            </a:pPr>
            <a:endParaRPr lang="en-US" sz="1800" dirty="0">
              <a:solidFill>
                <a:schemeClr val="bg1">
                  <a:lumMod val="75000"/>
                </a:schemeClr>
              </a:solidFill>
            </a:endParaRPr>
          </a:p>
          <a:p>
            <a:pPr>
              <a:defRPr/>
            </a:pPr>
            <a:r>
              <a:rPr lang="en-US" sz="1800" dirty="0">
                <a:solidFill>
                  <a:schemeClr val="bg1">
                    <a:lumMod val="75000"/>
                  </a:schemeClr>
                </a:solidFill>
              </a:rPr>
              <a:t>REMINDER:  Be sure to include the title and company affiliation.</a:t>
            </a:r>
          </a:p>
          <a:p>
            <a:pPr>
              <a:spcBef>
                <a:spcPts val="600"/>
              </a:spcBef>
              <a:defRPr/>
            </a:pPr>
            <a:r>
              <a:rPr lang="en-US" sz="1800" dirty="0">
                <a:solidFill>
                  <a:schemeClr val="bg1">
                    <a:lumMod val="75000"/>
                  </a:schemeClr>
                </a:solidFill>
              </a:rPr>
              <a:t>Ex: Nancy Herbst, Travel Manager, UCSD</a:t>
            </a:r>
          </a:p>
          <a:p>
            <a:pPr>
              <a:defRPr/>
            </a:pPr>
            <a:endParaRPr lang="en-US" sz="1800" dirty="0">
              <a:solidFill>
                <a:schemeClr val="bg1">
                  <a:lumMod val="75000"/>
                </a:schemeClr>
              </a:solidFill>
            </a:endParaRPr>
          </a:p>
          <a:p>
            <a:pPr>
              <a:defRPr/>
            </a:pPr>
            <a:r>
              <a:rPr lang="en-US" sz="1800" dirty="0">
                <a:solidFill>
                  <a:schemeClr val="bg1">
                    <a:lumMod val="75000"/>
                  </a:schemeClr>
                </a:solidFill>
              </a:rPr>
              <a:t>Research subjects can include first name and last initial</a:t>
            </a:r>
          </a:p>
          <a:p>
            <a:pPr>
              <a:spcBef>
                <a:spcPts val="600"/>
              </a:spcBef>
              <a:defRPr/>
            </a:pPr>
            <a:r>
              <a:rPr lang="en-US" sz="1800" dirty="0">
                <a:solidFill>
                  <a:schemeClr val="bg1">
                    <a:lumMod val="75000"/>
                  </a:schemeClr>
                </a:solidFill>
              </a:rPr>
              <a:t>Ex:  Nancy H, Research Subject</a:t>
            </a:r>
          </a:p>
        </p:txBody>
      </p:sp>
      <p:sp>
        <p:nvSpPr>
          <p:cNvPr id="2" name="Title 1"/>
          <p:cNvSpPr>
            <a:spLocks noGrp="1"/>
          </p:cNvSpPr>
          <p:nvPr>
            <p:ph type="title"/>
          </p:nvPr>
        </p:nvSpPr>
        <p:spPr/>
        <p:txBody>
          <a:bodyPr/>
          <a:lstStyle/>
          <a:p>
            <a:r>
              <a:rPr lang="en-US" dirty="0" smtClean="0"/>
              <a:t>Describing the Participants</a:t>
            </a:r>
            <a:endParaRPr lang="en-US" dirty="0"/>
          </a:p>
        </p:txBody>
      </p:sp>
    </p:spTree>
  </p:cSld>
  <p:clrMapOvr>
    <a:masterClrMapping/>
  </p:clrMapOvr>
  <p:transition spd="slow">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3" name="Picture 5" descr="UCSanDiego_LogoLINIGR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62200"/>
            <a:ext cx="2438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bwMode="auto">
          <a:xfrm>
            <a:off x="1981200" y="1676399"/>
            <a:ext cx="6972300" cy="1114425"/>
          </a:xfrm>
          <a:prstGeom prst="rect">
            <a:avLst/>
          </a:prstGeom>
          <a:noFill/>
          <a:ln>
            <a:noFill/>
          </a:ln>
          <a:effectLst>
            <a:outerShdw blurRad="63500" algn="ctr" rotWithShape="0">
              <a:srgbClr val="000000">
                <a:alpha val="7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a:extLst>
        </p:spPr>
        <p:txBody>
          <a:bodyPr/>
          <a:lstStyle>
            <a:lvl1pPr marL="0" indent="0" algn="ctr" rtl="0" eaLnBrk="0" fontAlgn="base" hangingPunct="0">
              <a:spcBef>
                <a:spcPct val="20000"/>
              </a:spcBef>
              <a:spcAft>
                <a:spcPct val="0"/>
              </a:spcAft>
              <a:buClr>
                <a:srgbClr val="FFFF66"/>
              </a:buClr>
              <a:buFont typeface="Wingdings" charset="0"/>
              <a:buNone/>
              <a:defRPr sz="3200">
                <a:solidFill>
                  <a:schemeClr val="tx1"/>
                </a:solidFill>
                <a:latin typeface="+mn-lt"/>
                <a:ea typeface="+mn-ea"/>
                <a:cs typeface="+mn-cs"/>
              </a:defRPr>
            </a:lvl1pPr>
            <a:lvl2pPr marL="742950" indent="-285750" algn="l" rtl="0" eaLnBrk="0" fontAlgn="base" hangingPunct="0">
              <a:spcBef>
                <a:spcPct val="20000"/>
              </a:spcBef>
              <a:spcAft>
                <a:spcPct val="0"/>
              </a:spcAft>
              <a:buClr>
                <a:srgbClr val="CCFF66"/>
              </a:buClr>
              <a:buFont typeface="Wingdings" pitchFamily="2" charset="2"/>
              <a:buChar char=""/>
              <a:defRPr sz="2800">
                <a:solidFill>
                  <a:schemeClr val="tx1"/>
                </a:solidFill>
                <a:latin typeface="+mn-lt"/>
                <a:ea typeface="+mn-ea"/>
                <a:cs typeface="ＭＳ Ｐゴシック" charset="0"/>
              </a:defRPr>
            </a:lvl2pPr>
            <a:lvl3pPr marL="1143000" indent="-228600" algn="l" rtl="0" eaLnBrk="0" fontAlgn="base" hangingPunct="0">
              <a:spcBef>
                <a:spcPct val="20000"/>
              </a:spcBef>
              <a:spcAft>
                <a:spcPct val="0"/>
              </a:spcAft>
              <a:buClr>
                <a:srgbClr val="FFFF66"/>
              </a:buClr>
              <a:buFont typeface="Wingdings" pitchFamily="2" charset="2"/>
              <a:buChar char=""/>
              <a:defRPr sz="2400">
                <a:solidFill>
                  <a:schemeClr val="tx1"/>
                </a:solidFill>
                <a:latin typeface="+mn-lt"/>
                <a:ea typeface="+mn-ea"/>
                <a:cs typeface="ＭＳ Ｐゴシック" charset="0"/>
              </a:defRPr>
            </a:lvl3pPr>
            <a:lvl4pPr marL="1600200" indent="-228600" algn="l" rtl="0" eaLnBrk="0" fontAlgn="base" hangingPunct="0">
              <a:spcBef>
                <a:spcPct val="20000"/>
              </a:spcBef>
              <a:spcAft>
                <a:spcPct val="0"/>
              </a:spcAft>
              <a:buClr>
                <a:srgbClr val="CCFF66"/>
              </a:buClr>
              <a:buFont typeface="Wingdings" pitchFamily="2" charset="2"/>
              <a:buChar char=""/>
              <a:defRPr sz="2000">
                <a:solidFill>
                  <a:schemeClr val="tx1"/>
                </a:solidFill>
                <a:latin typeface="+mn-lt"/>
                <a:ea typeface="+mn-ea"/>
                <a:cs typeface="ＭＳ Ｐゴシック" charset="0"/>
              </a:defRPr>
            </a:lvl4pPr>
            <a:lvl5pPr marL="2057400" indent="-228600" algn="l" rtl="0" eaLnBrk="0" fontAlgn="base" hangingPunct="0">
              <a:spcBef>
                <a:spcPct val="20000"/>
              </a:spcBef>
              <a:spcAft>
                <a:spcPct val="0"/>
              </a:spcAft>
              <a:buClr>
                <a:srgbClr val="FFFF66"/>
              </a:buClr>
              <a:buFont typeface="Wingdings" pitchFamily="2" charset="2"/>
              <a:buChar char=""/>
              <a:defRPr sz="2000">
                <a:solidFill>
                  <a:schemeClr val="tx1"/>
                </a:solidFill>
                <a:latin typeface="+mn-lt"/>
                <a:ea typeface="+mn-ea"/>
                <a:cs typeface="ＭＳ Ｐゴシック" charset="0"/>
              </a:defRPr>
            </a:lvl5pPr>
            <a:lvl6pPr marL="2514600" indent="-228600" algn="l" rtl="0" fontAlgn="base">
              <a:spcBef>
                <a:spcPct val="20000"/>
              </a:spcBef>
              <a:spcAft>
                <a:spcPct val="0"/>
              </a:spcAft>
              <a:buClr>
                <a:srgbClr val="FFFF66"/>
              </a:buClr>
              <a:buFont typeface="Wingdings" charset="0"/>
              <a:buChar char=""/>
              <a:defRPr sz="2000">
                <a:solidFill>
                  <a:schemeClr val="tx1"/>
                </a:solidFill>
                <a:latin typeface="+mn-lt"/>
                <a:ea typeface="+mn-ea"/>
              </a:defRPr>
            </a:lvl6pPr>
            <a:lvl7pPr marL="2971800" indent="-228600" algn="l" rtl="0" fontAlgn="base">
              <a:spcBef>
                <a:spcPct val="20000"/>
              </a:spcBef>
              <a:spcAft>
                <a:spcPct val="0"/>
              </a:spcAft>
              <a:buClr>
                <a:srgbClr val="FFFF66"/>
              </a:buClr>
              <a:buFont typeface="Wingdings" charset="0"/>
              <a:buChar char=""/>
              <a:defRPr sz="2000">
                <a:solidFill>
                  <a:schemeClr val="tx1"/>
                </a:solidFill>
                <a:latin typeface="+mn-lt"/>
                <a:ea typeface="+mn-ea"/>
              </a:defRPr>
            </a:lvl7pPr>
            <a:lvl8pPr marL="3429000" indent="-228600" algn="l" rtl="0" fontAlgn="base">
              <a:spcBef>
                <a:spcPct val="20000"/>
              </a:spcBef>
              <a:spcAft>
                <a:spcPct val="0"/>
              </a:spcAft>
              <a:buClr>
                <a:srgbClr val="FFFF66"/>
              </a:buClr>
              <a:buFont typeface="Wingdings" charset="0"/>
              <a:buChar char=""/>
              <a:defRPr sz="2000">
                <a:solidFill>
                  <a:schemeClr val="tx1"/>
                </a:solidFill>
                <a:latin typeface="+mn-lt"/>
                <a:ea typeface="+mn-ea"/>
              </a:defRPr>
            </a:lvl8pPr>
            <a:lvl9pPr marL="3886200" indent="-228600" algn="l" rtl="0" fontAlgn="base">
              <a:spcBef>
                <a:spcPct val="20000"/>
              </a:spcBef>
              <a:spcAft>
                <a:spcPct val="0"/>
              </a:spcAft>
              <a:buClr>
                <a:srgbClr val="FFFF66"/>
              </a:buClr>
              <a:buFont typeface="Wingdings" charset="0"/>
              <a:buChar char=""/>
              <a:defRPr sz="2000">
                <a:solidFill>
                  <a:schemeClr val="tx1"/>
                </a:solidFill>
                <a:latin typeface="+mn-lt"/>
                <a:ea typeface="+mn-ea"/>
              </a:defRPr>
            </a:lvl9pPr>
          </a:lstStyle>
          <a:p>
            <a:pPr>
              <a:spcAft>
                <a:spcPts val="1800"/>
              </a:spcAft>
              <a:defRPr/>
            </a:pPr>
            <a:r>
              <a:rPr lang="en-US" sz="1800" kern="0" dirty="0" smtClean="0">
                <a:solidFill>
                  <a:schemeClr val="accent1">
                    <a:lumMod val="75000"/>
                  </a:schemeClr>
                </a:solidFill>
                <a:latin typeface="+mj-lt"/>
              </a:rPr>
              <a:t>UCSD does not reimburse employees for frequent or routine expenditures for meals or light refreshments as they're considered taxable income by the IRS</a:t>
            </a:r>
            <a:endParaRPr lang="en-US" sz="1800" kern="0" dirty="0"/>
          </a:p>
        </p:txBody>
      </p:sp>
      <p:sp>
        <p:nvSpPr>
          <p:cNvPr id="11" name="Content Placeholder 2"/>
          <p:cNvSpPr txBox="1">
            <a:spLocks/>
          </p:cNvSpPr>
          <p:nvPr/>
        </p:nvSpPr>
        <p:spPr>
          <a:xfrm>
            <a:off x="2090737" y="5181600"/>
            <a:ext cx="6753225" cy="1066800"/>
          </a:xfrm>
          <a:prstGeom prst="rect">
            <a:avLst/>
          </a:prstGeom>
        </p:spPr>
        <p:txBody>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lgn="ctr">
              <a:spcAft>
                <a:spcPts val="600"/>
              </a:spcAft>
              <a:buFont typeface="Arial" pitchFamily="34" charset="0"/>
              <a:buNone/>
              <a:defRPr/>
            </a:pPr>
            <a:r>
              <a:rPr lang="en-US" sz="2000" dirty="0" smtClean="0">
                <a:solidFill>
                  <a:schemeClr val="bg1">
                    <a:lumMod val="75000"/>
                  </a:schemeClr>
                </a:solidFill>
              </a:rPr>
              <a:t>While MyEvents asks the “frequency” question only for Meeting types, the limitations </a:t>
            </a:r>
            <a:r>
              <a:rPr lang="en-US" sz="2000" i="1" dirty="0" smtClean="0">
                <a:solidFill>
                  <a:schemeClr val="bg1">
                    <a:lumMod val="75000"/>
                  </a:schemeClr>
                </a:solidFill>
              </a:rPr>
              <a:t>also</a:t>
            </a:r>
            <a:r>
              <a:rPr lang="en-US" sz="2000" dirty="0" smtClean="0">
                <a:solidFill>
                  <a:schemeClr val="bg1">
                    <a:lumMod val="75000"/>
                  </a:schemeClr>
                </a:solidFill>
              </a:rPr>
              <a:t> apply to Hosted events.</a:t>
            </a:r>
            <a:endParaRPr lang="en-US" sz="2000" dirty="0">
              <a:solidFill>
                <a:schemeClr val="bg1">
                  <a:lumMod val="75000"/>
                </a:schemeClr>
              </a:solidFill>
            </a:endParaRPr>
          </a:p>
        </p:txBody>
      </p:sp>
      <p:sp>
        <p:nvSpPr>
          <p:cNvPr id="12" name="Content Placeholder 2"/>
          <p:cNvSpPr txBox="1">
            <a:spLocks/>
          </p:cNvSpPr>
          <p:nvPr/>
        </p:nvSpPr>
        <p:spPr>
          <a:xfrm>
            <a:off x="1981200" y="3246438"/>
            <a:ext cx="6753225" cy="1422400"/>
          </a:xfrm>
          <a:prstGeom prst="rect">
            <a:avLst/>
          </a:prstGeom>
        </p:spPr>
        <p:txBody>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0" indent="0">
              <a:spcBef>
                <a:spcPts val="0"/>
              </a:spcBef>
              <a:spcAft>
                <a:spcPts val="600"/>
              </a:spcAft>
              <a:buClr>
                <a:schemeClr val="bg1">
                  <a:lumMod val="50000"/>
                </a:schemeClr>
              </a:buClr>
              <a:buFont typeface="Arial" pitchFamily="34" charset="0"/>
              <a:buNone/>
              <a:defRPr/>
            </a:pPr>
            <a:r>
              <a:rPr lang="en-US" sz="2000" dirty="0" smtClean="0">
                <a:solidFill>
                  <a:schemeClr val="bg1">
                    <a:lumMod val="75000"/>
                  </a:schemeClr>
                </a:solidFill>
              </a:rPr>
              <a:t>For meetings and entertainment events, limit:</a:t>
            </a:r>
          </a:p>
          <a:p>
            <a:pPr>
              <a:spcBef>
                <a:spcPts val="0"/>
              </a:spcBef>
              <a:spcAft>
                <a:spcPts val="600"/>
              </a:spcAft>
              <a:buClr>
                <a:schemeClr val="bg1">
                  <a:lumMod val="50000"/>
                </a:schemeClr>
              </a:buClr>
              <a:defRPr/>
            </a:pPr>
            <a:r>
              <a:rPr lang="en-US" sz="2000" dirty="0" smtClean="0">
                <a:solidFill>
                  <a:schemeClr val="bg1">
                    <a:lumMod val="75000"/>
                  </a:schemeClr>
                </a:solidFill>
              </a:rPr>
              <a:t>Meals to once per month, per group</a:t>
            </a:r>
          </a:p>
          <a:p>
            <a:pPr>
              <a:spcBef>
                <a:spcPts val="0"/>
              </a:spcBef>
              <a:spcAft>
                <a:spcPts val="600"/>
              </a:spcAft>
              <a:buClr>
                <a:schemeClr val="bg1">
                  <a:lumMod val="50000"/>
                </a:schemeClr>
              </a:buClr>
              <a:defRPr/>
            </a:pPr>
            <a:r>
              <a:rPr lang="en-US" sz="2000" dirty="0" smtClean="0">
                <a:solidFill>
                  <a:schemeClr val="bg1">
                    <a:lumMod val="75000"/>
                  </a:schemeClr>
                </a:solidFill>
              </a:rPr>
              <a:t>Light refreshments to twice per month, per group</a:t>
            </a:r>
            <a:endParaRPr lang="en-US" sz="2000" dirty="0">
              <a:solidFill>
                <a:schemeClr val="bg1">
                  <a:lumMod val="75000"/>
                </a:schemeClr>
              </a:solidFill>
            </a:endParaRPr>
          </a:p>
        </p:txBody>
      </p:sp>
      <p:sp>
        <p:nvSpPr>
          <p:cNvPr id="2" name="Title 1"/>
          <p:cNvSpPr>
            <a:spLocks noGrp="1"/>
          </p:cNvSpPr>
          <p:nvPr>
            <p:ph type="title"/>
          </p:nvPr>
        </p:nvSpPr>
        <p:spPr/>
        <p:txBody>
          <a:bodyPr/>
          <a:lstStyle/>
          <a:p>
            <a:r>
              <a:rPr lang="en-US" dirty="0" smtClean="0"/>
              <a:t>What Those Frequencies</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5" descr="UCSanDiego_LogoLINIGR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62200"/>
            <a:ext cx="2438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8" name="Text Box 8"/>
          <p:cNvSpPr txBox="1">
            <a:spLocks noChangeArrowheads="1"/>
          </p:cNvSpPr>
          <p:nvPr/>
        </p:nvSpPr>
        <p:spPr bwMode="auto">
          <a:xfrm>
            <a:off x="5105400" y="2651125"/>
            <a:ext cx="3354388"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FF66"/>
              </a:buClr>
              <a:buFont typeface="Wingdings" pitchFamily="2" charset="2"/>
              <a:buChar char=""/>
              <a:defRPr sz="3200">
                <a:solidFill>
                  <a:schemeClr val="tx1"/>
                </a:solidFill>
                <a:latin typeface="Verdana" pitchFamily="34" charset="0"/>
                <a:ea typeface="ＭＳ Ｐゴシック" pitchFamily="34" charset="-128"/>
              </a:defRPr>
            </a:lvl1pPr>
            <a:lvl2pPr marL="742950" indent="-285750">
              <a:spcBef>
                <a:spcPct val="20000"/>
              </a:spcBef>
              <a:buClr>
                <a:srgbClr val="CCFF66"/>
              </a:buClr>
              <a:buFont typeface="Wingdings" pitchFamily="2" charset="2"/>
              <a:buChar char=""/>
              <a:defRPr sz="2800">
                <a:solidFill>
                  <a:schemeClr val="tx1"/>
                </a:solidFill>
                <a:latin typeface="Verdana" pitchFamily="34" charset="0"/>
                <a:ea typeface="ＭＳ Ｐゴシック" pitchFamily="34" charset="-128"/>
              </a:defRPr>
            </a:lvl2pPr>
            <a:lvl3pPr marL="1143000" indent="-228600">
              <a:spcBef>
                <a:spcPct val="20000"/>
              </a:spcBef>
              <a:buClr>
                <a:srgbClr val="FFFF66"/>
              </a:buClr>
              <a:buFont typeface="Wingdings" pitchFamily="2" charset="2"/>
              <a:buChar char=""/>
              <a:defRPr sz="2400">
                <a:solidFill>
                  <a:schemeClr val="tx1"/>
                </a:solidFill>
                <a:latin typeface="Verdana" pitchFamily="34" charset="0"/>
                <a:ea typeface="ＭＳ Ｐゴシック" pitchFamily="34" charset="-128"/>
              </a:defRPr>
            </a:lvl3pPr>
            <a:lvl4pPr marL="1600200" indent="-228600">
              <a:spcBef>
                <a:spcPct val="20000"/>
              </a:spcBef>
              <a:buClr>
                <a:srgbClr val="CCFF66"/>
              </a:buClr>
              <a:buFont typeface="Wingdings" pitchFamily="2" charset="2"/>
              <a:buChar char=""/>
              <a:defRPr sz="2000">
                <a:solidFill>
                  <a:schemeClr val="tx1"/>
                </a:solidFill>
                <a:latin typeface="Verdana" pitchFamily="34" charset="0"/>
                <a:ea typeface="ＭＳ Ｐゴシック" pitchFamily="34" charset="-128"/>
              </a:defRPr>
            </a:lvl4pPr>
            <a:lvl5pPr marL="2057400" indent="-228600">
              <a:spcBef>
                <a:spcPct val="20000"/>
              </a:spcBef>
              <a:buClr>
                <a:srgbClr val="FFFF66"/>
              </a:buClr>
              <a:buFont typeface="Wingdings" pitchFamily="2" charset="2"/>
              <a:buChar char=""/>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9pPr>
          </a:lstStyle>
          <a:p>
            <a:pPr algn="ctr">
              <a:spcBef>
                <a:spcPct val="50000"/>
              </a:spcBef>
              <a:buClrTx/>
              <a:buFontTx/>
              <a:buNone/>
            </a:pPr>
            <a:r>
              <a:rPr lang="en-US" altLang="en-US" sz="3600">
                <a:latin typeface="Arial" pitchFamily="34" charset="0"/>
              </a:rPr>
              <a:t>Image </a:t>
            </a:r>
            <a:br>
              <a:rPr lang="en-US" altLang="en-US" sz="3600">
                <a:latin typeface="Arial" pitchFamily="34" charset="0"/>
              </a:rPr>
            </a:br>
            <a:r>
              <a:rPr lang="en-US" altLang="en-US" sz="3600">
                <a:latin typeface="Arial" pitchFamily="34" charset="0"/>
              </a:rPr>
              <a:t>Goes Here</a:t>
            </a:r>
          </a:p>
        </p:txBody>
      </p:sp>
      <p:sp>
        <p:nvSpPr>
          <p:cNvPr id="11" name="Content Placeholder 2"/>
          <p:cNvSpPr txBox="1">
            <a:spLocks/>
          </p:cNvSpPr>
          <p:nvPr/>
        </p:nvSpPr>
        <p:spPr>
          <a:xfrm>
            <a:off x="1905000" y="4343400"/>
            <a:ext cx="6819900" cy="2057400"/>
          </a:xfrm>
          <a:prstGeom prst="rect">
            <a:avLst/>
          </a:prstGeom>
        </p:spPr>
        <p:txBody>
          <a:bodyPr>
            <a:normAutofit/>
          </a:bodyPr>
          <a:lstStyle>
            <a:lvl1pPr marL="274320" indent="-274320" algn="l" defTabSz="914400" rtl="0" eaLnBrk="1" latinLnBrk="0" hangingPunct="1">
              <a:spcBef>
                <a:spcPct val="20000"/>
              </a:spcBef>
              <a:buClr>
                <a:schemeClr val="accent1">
                  <a:lumMod val="60000"/>
                  <a:lumOff val="40000"/>
                </a:schemeClr>
              </a:buClr>
              <a:buFont typeface="Arial" pitchFamily="34" charset="0"/>
              <a:buChar char="•"/>
              <a:defRPr sz="2400" kern="1200">
                <a:solidFill>
                  <a:schemeClr val="tx2"/>
                </a:solidFill>
                <a:latin typeface="+mn-lt"/>
                <a:ea typeface="+mn-ea"/>
                <a:cs typeface="+mn-cs"/>
              </a:defRPr>
            </a:lvl1pPr>
            <a:lvl2pPr marL="548640" indent="-182880" algn="l" defTabSz="914400" rtl="0" eaLnBrk="1" latinLnBrk="0" hangingPunct="1">
              <a:spcBef>
                <a:spcPct val="20000"/>
              </a:spcBef>
              <a:buClr>
                <a:schemeClr val="accent1">
                  <a:lumMod val="60000"/>
                  <a:lumOff val="40000"/>
                </a:schemeClr>
              </a:buClr>
              <a:buFont typeface="Arial" pitchFamily="34" charset="0"/>
              <a:buChar char="•"/>
              <a:defRPr sz="20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Font typeface="Arial" pitchFamily="34" charset="0"/>
              <a:buChar char="•"/>
              <a:defRPr sz="2000" kern="1200">
                <a:solidFill>
                  <a:schemeClr val="tx2"/>
                </a:solidFill>
                <a:latin typeface="+mn-lt"/>
                <a:ea typeface="+mn-ea"/>
                <a:cs typeface="+mn-cs"/>
              </a:defRPr>
            </a:lvl3pPr>
            <a:lvl4pPr marL="118872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4pPr>
            <a:lvl5pPr marL="1463040" indent="-228600" algn="l" defTabSz="914400" rtl="0" eaLnBrk="1" latinLnBrk="0" hangingPunct="1">
              <a:spcBef>
                <a:spcPct val="20000"/>
              </a:spcBef>
              <a:buClr>
                <a:schemeClr val="accent4"/>
              </a:buClr>
              <a:buFont typeface="Arial" pitchFamily="34" charset="0"/>
              <a:buChar char="•"/>
              <a:defRPr sz="1600" kern="1200" baseline="0">
                <a:solidFill>
                  <a:schemeClr val="tx2"/>
                </a:solidFill>
                <a:latin typeface="+mn-lt"/>
                <a:ea typeface="+mn-ea"/>
                <a:cs typeface="+mn-cs"/>
              </a:defRPr>
            </a:lvl5pPr>
            <a:lvl6pPr marL="1691640" indent="-18288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6pPr>
            <a:lvl7pPr marL="19202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7pPr>
            <a:lvl8pPr marL="2148840" indent="-182880" algn="l" defTabSz="914400" rtl="0" eaLnBrk="1" latinLnBrk="0" hangingPunct="1">
              <a:spcBef>
                <a:spcPct val="20000"/>
              </a:spcBef>
              <a:buClr>
                <a:schemeClr val="accent3"/>
              </a:buClr>
              <a:buFont typeface="Arial" pitchFamily="34" charset="0"/>
              <a:buChar char="•"/>
              <a:defRPr sz="1600" kern="1200">
                <a:solidFill>
                  <a:schemeClr val="tx1"/>
                </a:solidFill>
                <a:latin typeface="+mn-lt"/>
                <a:ea typeface="+mn-ea"/>
                <a:cs typeface="+mn-cs"/>
              </a:defRPr>
            </a:lvl8pPr>
            <a:lvl9pPr marL="2377440" indent="-182880" algn="l" defTabSz="914400" rtl="0" eaLnBrk="1" latinLnBrk="0" hangingPunct="1">
              <a:spcBef>
                <a:spcPct val="20000"/>
              </a:spcBef>
              <a:buClr>
                <a:schemeClr val="accent6"/>
              </a:buClr>
              <a:buFont typeface="Arial" pitchFamily="34" charset="0"/>
              <a:buChar char="•"/>
              <a:defRPr sz="1600" kern="1200">
                <a:solidFill>
                  <a:schemeClr val="tx1"/>
                </a:solidFill>
                <a:latin typeface="+mn-lt"/>
                <a:ea typeface="+mn-ea"/>
                <a:cs typeface="+mn-cs"/>
              </a:defRPr>
            </a:lvl9pPr>
          </a:lstStyle>
          <a:p>
            <a:pPr marL="17463" indent="0">
              <a:spcAft>
                <a:spcPts val="600"/>
              </a:spcAft>
              <a:buFont typeface="Arial" pitchFamily="34" charset="0"/>
              <a:buNone/>
              <a:defRPr/>
            </a:pPr>
            <a:r>
              <a:rPr lang="en-US" sz="2700" b="1" dirty="0">
                <a:solidFill>
                  <a:schemeClr val="bg1">
                    <a:lumMod val="75000"/>
                  </a:schemeClr>
                </a:solidFill>
                <a:latin typeface="+mj-lt"/>
              </a:rPr>
              <a:t>Exceeding the Per-Person Maximum Cost</a:t>
            </a:r>
          </a:p>
          <a:p>
            <a:pPr marL="176213" indent="-158750">
              <a:defRPr/>
            </a:pPr>
            <a:r>
              <a:rPr lang="en-US" sz="2000" dirty="0" smtClean="0">
                <a:solidFill>
                  <a:schemeClr val="bg1">
                    <a:lumMod val="75000"/>
                  </a:schemeClr>
                </a:solidFill>
                <a:latin typeface="+mj-lt"/>
              </a:rPr>
              <a:t>The request must document the circumstances that were unavoidable or necessary to accomplish the University business purpose</a:t>
            </a:r>
          </a:p>
        </p:txBody>
      </p:sp>
      <p:sp>
        <p:nvSpPr>
          <p:cNvPr id="2" name="TextBox 1"/>
          <p:cNvSpPr txBox="1"/>
          <p:nvPr/>
        </p:nvSpPr>
        <p:spPr>
          <a:xfrm>
            <a:off x="1905000" y="1449388"/>
            <a:ext cx="6554788" cy="2723823"/>
          </a:xfrm>
          <a:prstGeom prst="rect">
            <a:avLst/>
          </a:prstGeom>
          <a:noFill/>
        </p:spPr>
        <p:txBody>
          <a:bodyPr wrap="square">
            <a:spAutoFit/>
          </a:bodyPr>
          <a:lstStyle/>
          <a:p>
            <a:pPr>
              <a:defRPr/>
            </a:pPr>
            <a:r>
              <a:rPr lang="en-US" sz="2700" b="1" dirty="0">
                <a:solidFill>
                  <a:schemeClr val="bg1">
                    <a:lumMod val="75000"/>
                  </a:schemeClr>
                </a:solidFill>
                <a:latin typeface="+mj-lt"/>
                <a:ea typeface="+mn-ea"/>
              </a:rPr>
              <a:t>Spouses in attendance</a:t>
            </a:r>
          </a:p>
          <a:p>
            <a:pPr marL="342900" indent="-342900">
              <a:buFont typeface="Arial" panose="020B0604020202020204" pitchFamily="34" charset="0"/>
              <a:buChar char="•"/>
              <a:defRPr/>
            </a:pPr>
            <a:r>
              <a:rPr lang="en-US" dirty="0">
                <a:solidFill>
                  <a:schemeClr val="bg1">
                    <a:lumMod val="75000"/>
                  </a:schemeClr>
                </a:solidFill>
              </a:rPr>
              <a:t>Donor activities</a:t>
            </a:r>
          </a:p>
          <a:p>
            <a:pPr marL="342900" indent="-342900">
              <a:buFont typeface="Arial" panose="020B0604020202020204" pitchFamily="34" charset="0"/>
              <a:buChar char="•"/>
              <a:defRPr/>
            </a:pPr>
            <a:r>
              <a:rPr lang="en-US" dirty="0">
                <a:solidFill>
                  <a:schemeClr val="bg1">
                    <a:lumMod val="75000"/>
                  </a:schemeClr>
                </a:solidFill>
              </a:rPr>
              <a:t>Recruiting – if the spouse of the candidate is in attendance </a:t>
            </a:r>
          </a:p>
          <a:p>
            <a:pPr marL="342900" indent="-342900">
              <a:buFont typeface="Arial" panose="020B0604020202020204" pitchFamily="34" charset="0"/>
              <a:buChar char="•"/>
              <a:defRPr/>
            </a:pPr>
            <a:r>
              <a:rPr lang="en-US" dirty="0">
                <a:solidFill>
                  <a:schemeClr val="bg1">
                    <a:lumMod val="75000"/>
                  </a:schemeClr>
                </a:solidFill>
              </a:rPr>
              <a:t>When the spouse works at UCSD</a:t>
            </a:r>
          </a:p>
          <a:p>
            <a:pPr marL="800100" lvl="1" indent="-342900">
              <a:buFont typeface="Arial" panose="020B0604020202020204" pitchFamily="34" charset="0"/>
              <a:buChar char="•"/>
              <a:defRPr/>
            </a:pPr>
            <a:r>
              <a:rPr lang="en-US" dirty="0">
                <a:solidFill>
                  <a:schemeClr val="bg1">
                    <a:lumMod val="75000"/>
                  </a:schemeClr>
                </a:solidFill>
              </a:rPr>
              <a:t>Role is considered “employee” when attendance is that of an </a:t>
            </a:r>
            <a:r>
              <a:rPr lang="en-US" dirty="0" smtClean="0">
                <a:solidFill>
                  <a:schemeClr val="bg1">
                    <a:lumMod val="75000"/>
                  </a:schemeClr>
                </a:solidFill>
              </a:rPr>
              <a:t>employee</a:t>
            </a:r>
            <a:endParaRPr lang="en-US" dirty="0">
              <a:solidFill>
                <a:schemeClr val="bg1">
                  <a:lumMod val="75000"/>
                </a:schemeClr>
              </a:solidFill>
            </a:endParaRPr>
          </a:p>
        </p:txBody>
      </p:sp>
      <p:sp>
        <p:nvSpPr>
          <p:cNvPr id="3" name="Title 2"/>
          <p:cNvSpPr>
            <a:spLocks noGrp="1"/>
          </p:cNvSpPr>
          <p:nvPr>
            <p:ph type="title"/>
          </p:nvPr>
        </p:nvSpPr>
        <p:spPr/>
        <p:txBody>
          <a:bodyPr/>
          <a:lstStyle/>
          <a:p>
            <a:r>
              <a:rPr lang="en-US" dirty="0" smtClean="0"/>
              <a:t>The Business Purpose</a:t>
            </a:r>
            <a:endParaRPr lang="en-US" dirty="0"/>
          </a:p>
        </p:txBody>
      </p:sp>
    </p:spTree>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514475"/>
            <a:ext cx="5029200" cy="830997"/>
          </a:xfrm>
          <a:prstGeom prst="rect">
            <a:avLst/>
          </a:prstGeom>
          <a:noFill/>
        </p:spPr>
        <p:txBody>
          <a:bodyPr wrap="square">
            <a:spAutoFit/>
          </a:bodyPr>
          <a:lstStyle/>
          <a:p>
            <a:pPr>
              <a:defRPr/>
            </a:pPr>
            <a:r>
              <a:rPr lang="en-US" dirty="0">
                <a:solidFill>
                  <a:schemeClr val="bg1">
                    <a:lumMod val="75000"/>
                  </a:schemeClr>
                </a:solidFill>
              </a:rPr>
              <a:t>What is the per person maximum for light refreshments?</a:t>
            </a:r>
          </a:p>
        </p:txBody>
      </p:sp>
      <p:sp>
        <p:nvSpPr>
          <p:cNvPr id="6" name="TextBox 5"/>
          <p:cNvSpPr txBox="1"/>
          <p:nvPr/>
        </p:nvSpPr>
        <p:spPr>
          <a:xfrm>
            <a:off x="1905000" y="2657475"/>
            <a:ext cx="5029200" cy="831850"/>
          </a:xfrm>
          <a:prstGeom prst="rect">
            <a:avLst/>
          </a:prstGeom>
          <a:noFill/>
        </p:spPr>
        <p:txBody>
          <a:bodyPr wrap="square">
            <a:spAutoFit/>
          </a:bodyPr>
          <a:lstStyle/>
          <a:p>
            <a:pPr>
              <a:defRPr/>
            </a:pPr>
            <a:r>
              <a:rPr lang="en-US" dirty="0">
                <a:solidFill>
                  <a:schemeClr val="bg1">
                    <a:lumMod val="75000"/>
                  </a:schemeClr>
                </a:solidFill>
              </a:rPr>
              <a:t>What is the per person maximum for breakfast?</a:t>
            </a:r>
          </a:p>
        </p:txBody>
      </p:sp>
      <p:sp>
        <p:nvSpPr>
          <p:cNvPr id="4" name="Rectangle 3"/>
          <p:cNvSpPr/>
          <p:nvPr/>
        </p:nvSpPr>
        <p:spPr>
          <a:xfrm>
            <a:off x="7195571" y="1506140"/>
            <a:ext cx="1338829"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$18</a:t>
            </a:r>
          </a:p>
        </p:txBody>
      </p:sp>
      <p:sp>
        <p:nvSpPr>
          <p:cNvPr id="9" name="Rectangle 8"/>
          <p:cNvSpPr/>
          <p:nvPr/>
        </p:nvSpPr>
        <p:spPr>
          <a:xfrm>
            <a:off x="7271771" y="2663567"/>
            <a:ext cx="1338829"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$26</a:t>
            </a:r>
          </a:p>
        </p:txBody>
      </p:sp>
      <p:sp>
        <p:nvSpPr>
          <p:cNvPr id="12" name="TextBox 11"/>
          <p:cNvSpPr txBox="1"/>
          <p:nvPr/>
        </p:nvSpPr>
        <p:spPr>
          <a:xfrm>
            <a:off x="1905000" y="3800475"/>
            <a:ext cx="5029200" cy="831850"/>
          </a:xfrm>
          <a:prstGeom prst="rect">
            <a:avLst/>
          </a:prstGeom>
          <a:noFill/>
        </p:spPr>
        <p:txBody>
          <a:bodyPr wrap="square">
            <a:spAutoFit/>
          </a:bodyPr>
          <a:lstStyle/>
          <a:p>
            <a:pPr>
              <a:defRPr/>
            </a:pPr>
            <a:r>
              <a:rPr lang="en-US" dirty="0">
                <a:solidFill>
                  <a:schemeClr val="bg1">
                    <a:lumMod val="75000"/>
                  </a:schemeClr>
                </a:solidFill>
              </a:rPr>
              <a:t>What is the per person maximum for lunch?</a:t>
            </a:r>
          </a:p>
        </p:txBody>
      </p:sp>
      <p:sp>
        <p:nvSpPr>
          <p:cNvPr id="13" name="Rectangle 12"/>
          <p:cNvSpPr/>
          <p:nvPr/>
        </p:nvSpPr>
        <p:spPr>
          <a:xfrm>
            <a:off x="7271771" y="3801070"/>
            <a:ext cx="1338829"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$45</a:t>
            </a:r>
          </a:p>
        </p:txBody>
      </p:sp>
      <p:sp>
        <p:nvSpPr>
          <p:cNvPr id="14" name="TextBox 13"/>
          <p:cNvSpPr txBox="1"/>
          <p:nvPr/>
        </p:nvSpPr>
        <p:spPr>
          <a:xfrm>
            <a:off x="1905000" y="4943475"/>
            <a:ext cx="5029200" cy="831850"/>
          </a:xfrm>
          <a:prstGeom prst="rect">
            <a:avLst/>
          </a:prstGeom>
          <a:noFill/>
        </p:spPr>
        <p:txBody>
          <a:bodyPr wrap="square">
            <a:spAutoFit/>
          </a:bodyPr>
          <a:lstStyle/>
          <a:p>
            <a:pPr>
              <a:defRPr/>
            </a:pPr>
            <a:r>
              <a:rPr lang="en-US" dirty="0">
                <a:solidFill>
                  <a:schemeClr val="bg1">
                    <a:lumMod val="75000"/>
                  </a:schemeClr>
                </a:solidFill>
              </a:rPr>
              <a:t>What is the per person maximum for dinner?</a:t>
            </a:r>
          </a:p>
        </p:txBody>
      </p:sp>
      <p:sp>
        <p:nvSpPr>
          <p:cNvPr id="15" name="Rectangle 14"/>
          <p:cNvSpPr/>
          <p:nvPr/>
        </p:nvSpPr>
        <p:spPr>
          <a:xfrm>
            <a:off x="7233671" y="4944070"/>
            <a:ext cx="1338829"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$78</a:t>
            </a:r>
          </a:p>
        </p:txBody>
      </p:sp>
      <p:sp>
        <p:nvSpPr>
          <p:cNvPr id="3" name="Title 2"/>
          <p:cNvSpPr>
            <a:spLocks noGrp="1"/>
          </p:cNvSpPr>
          <p:nvPr>
            <p:ph type="title"/>
          </p:nvPr>
        </p:nvSpPr>
        <p:spPr/>
        <p:txBody>
          <a:bodyPr/>
          <a:lstStyle/>
          <a:p>
            <a:r>
              <a:rPr lang="en-US" dirty="0" smtClean="0"/>
              <a:t>Did you Know?</a:t>
            </a:r>
            <a:endParaRPr lang="en-US" dirty="0"/>
          </a:p>
        </p:txBody>
      </p:sp>
    </p:spTree>
  </p:cSld>
  <p:clrMapOvr>
    <a:masterClrMapping/>
  </p:clrMapOvr>
  <p:transition spd="slow">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3100" y="1165225"/>
            <a:ext cx="6794500" cy="3447098"/>
          </a:xfrm>
          <a:prstGeom prst="rect">
            <a:avLst/>
          </a:prstGeom>
          <a:noFill/>
        </p:spPr>
        <p:txBody>
          <a:bodyPr wrap="square">
            <a:spAutoFit/>
          </a:bodyPr>
          <a:lstStyle/>
          <a:p>
            <a:pPr>
              <a:defRPr/>
            </a:pPr>
            <a:r>
              <a:rPr lang="en-US" sz="1800" b="1" dirty="0">
                <a:solidFill>
                  <a:srgbClr val="1B2E4F"/>
                </a:solidFill>
              </a:rPr>
              <a:t>Remember those per-person meal maximums!</a:t>
            </a:r>
          </a:p>
          <a:p>
            <a:pPr marL="285750" indent="-285750">
              <a:buFont typeface="Arial" panose="020B0604020202020204" pitchFamily="34" charset="0"/>
              <a:buChar char="•"/>
              <a:defRPr/>
            </a:pPr>
            <a:r>
              <a:rPr lang="en-US" sz="2000" dirty="0">
                <a:solidFill>
                  <a:srgbClr val="1B2E4F"/>
                </a:solidFill>
              </a:rPr>
              <a:t>You must provide a written justification if expenses exceed the per-person meal maximum, including reasons why the higher costs were unavoidable and necessary to achieve a business purpose. </a:t>
            </a:r>
          </a:p>
          <a:p>
            <a:pPr marL="285750" indent="-285750">
              <a:buFont typeface="Arial" panose="020B0604020202020204" pitchFamily="34" charset="0"/>
              <a:buChar char="•"/>
              <a:defRPr/>
            </a:pPr>
            <a:r>
              <a:rPr lang="en-US" sz="2000" i="1" dirty="0">
                <a:solidFill>
                  <a:srgbClr val="1B2E4F"/>
                </a:solidFill>
              </a:rPr>
              <a:t>If</a:t>
            </a:r>
            <a:r>
              <a:rPr lang="en-US" sz="2000" dirty="0">
                <a:solidFill>
                  <a:srgbClr val="1B2E4F"/>
                </a:solidFill>
              </a:rPr>
              <a:t> it exceeds 200% over the limit, the event must be approved by the Chancellor.</a:t>
            </a:r>
          </a:p>
          <a:p>
            <a:pPr marL="285750" indent="-285750">
              <a:buFont typeface="Arial" panose="020B0604020202020204" pitchFamily="34" charset="0"/>
              <a:buChar char="•"/>
              <a:defRPr/>
            </a:pPr>
            <a:r>
              <a:rPr lang="en-US" sz="2000" dirty="0">
                <a:solidFill>
                  <a:srgbClr val="1B2E4F"/>
                </a:solidFill>
              </a:rPr>
              <a:t>The per-person meal expense is for the entire event:</a:t>
            </a:r>
          </a:p>
          <a:p>
            <a:pPr marL="742950" lvl="1" indent="-285750">
              <a:buFont typeface="Arial" panose="020B0604020202020204" pitchFamily="34" charset="0"/>
              <a:buChar char="•"/>
              <a:defRPr/>
            </a:pPr>
            <a:r>
              <a:rPr lang="en-US" sz="2000" dirty="0">
                <a:solidFill>
                  <a:srgbClr val="1B2E4F"/>
                </a:solidFill>
              </a:rPr>
              <a:t>Includes pre-meal items (</a:t>
            </a:r>
            <a:r>
              <a:rPr lang="en-US" sz="2000" i="1" dirty="0">
                <a:solidFill>
                  <a:srgbClr val="1B2E4F"/>
                </a:solidFill>
              </a:rPr>
              <a:t>e.g., </a:t>
            </a:r>
            <a:r>
              <a:rPr lang="en-US" sz="2000" dirty="0">
                <a:solidFill>
                  <a:srgbClr val="1B2E4F"/>
                </a:solidFill>
              </a:rPr>
              <a:t>beverages and hors d-oeuvres), meal, labor, sales tax, delivery charges, and other service fees</a:t>
            </a:r>
            <a:r>
              <a:rPr lang="en-US" sz="2000" dirty="0" smtClean="0">
                <a:solidFill>
                  <a:srgbClr val="1B2E4F"/>
                </a:solidFill>
              </a:rPr>
              <a:t>)</a:t>
            </a:r>
            <a:endParaRPr lang="en-US" sz="2000" dirty="0">
              <a:solidFill>
                <a:srgbClr val="1B2E4F"/>
              </a:solidFill>
            </a:endParaRPr>
          </a:p>
        </p:txBody>
      </p:sp>
      <p:pic>
        <p:nvPicPr>
          <p:cNvPr id="18438" name="Picture 2"/>
          <p:cNvPicPr>
            <a:picLocks noChangeAspect="1" noChangeArrowheads="1"/>
          </p:cNvPicPr>
          <p:nvPr/>
        </p:nvPicPr>
        <p:blipFill>
          <a:blip r:embed="rId3">
            <a:extLst>
              <a:ext uri="{28A0092B-C50C-407E-A947-70E740481C1C}">
                <a14:useLocalDpi xmlns:a14="http://schemas.microsoft.com/office/drawing/2010/main" val="0"/>
              </a:ext>
            </a:extLst>
          </a:blip>
          <a:srcRect t="42755" b="21835"/>
          <a:stretch>
            <a:fillRect/>
          </a:stretch>
        </p:blipFill>
        <p:spPr bwMode="auto">
          <a:xfrm>
            <a:off x="428625" y="4651375"/>
            <a:ext cx="4114800" cy="220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7" name="Straight Arrow Connector 6"/>
          <p:cNvCxnSpPr/>
          <p:nvPr/>
        </p:nvCxnSpPr>
        <p:spPr>
          <a:xfrm flipH="1">
            <a:off x="2486026" y="6400800"/>
            <a:ext cx="2619374" cy="76200"/>
          </a:xfrm>
          <a:prstGeom prst="straightConnector1">
            <a:avLst/>
          </a:prstGeom>
          <a:ln>
            <a:solidFill>
              <a:srgbClr val="FF0000"/>
            </a:solidFill>
            <a:tailEnd type="arrow"/>
          </a:ln>
        </p:spPr>
        <p:style>
          <a:lnRef idx="2">
            <a:schemeClr val="dk1"/>
          </a:lnRef>
          <a:fillRef idx="0">
            <a:schemeClr val="dk1"/>
          </a:fillRef>
          <a:effectRef idx="1">
            <a:schemeClr val="dk1"/>
          </a:effectRef>
          <a:fontRef idx="minor">
            <a:schemeClr val="tx1"/>
          </a:fontRef>
        </p:style>
      </p:cxnSp>
      <p:sp>
        <p:nvSpPr>
          <p:cNvPr id="18440" name="TextBox 7"/>
          <p:cNvSpPr txBox="1">
            <a:spLocks noChangeArrowheads="1"/>
          </p:cNvSpPr>
          <p:nvPr/>
        </p:nvSpPr>
        <p:spPr bwMode="auto">
          <a:xfrm>
            <a:off x="4800600" y="4938712"/>
            <a:ext cx="40132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FF66"/>
              </a:buClr>
              <a:buFont typeface="Wingdings" pitchFamily="2" charset="2"/>
              <a:buChar char=""/>
              <a:defRPr sz="3200">
                <a:solidFill>
                  <a:schemeClr val="tx1"/>
                </a:solidFill>
                <a:latin typeface="Verdana" pitchFamily="34" charset="0"/>
                <a:ea typeface="ＭＳ Ｐゴシック" pitchFamily="34" charset="-128"/>
              </a:defRPr>
            </a:lvl1pPr>
            <a:lvl2pPr marL="336550" indent="-285750">
              <a:spcBef>
                <a:spcPct val="20000"/>
              </a:spcBef>
              <a:buClr>
                <a:srgbClr val="CCFF66"/>
              </a:buClr>
              <a:buFont typeface="Wingdings" pitchFamily="2" charset="2"/>
              <a:buChar char=""/>
              <a:defRPr sz="2800">
                <a:solidFill>
                  <a:schemeClr val="tx1"/>
                </a:solidFill>
                <a:latin typeface="Verdana" pitchFamily="34" charset="0"/>
                <a:ea typeface="ＭＳ Ｐゴシック" pitchFamily="34" charset="-128"/>
              </a:defRPr>
            </a:lvl2pPr>
            <a:lvl3pPr marL="1143000" indent="-228600">
              <a:spcBef>
                <a:spcPct val="20000"/>
              </a:spcBef>
              <a:buClr>
                <a:srgbClr val="FFFF66"/>
              </a:buClr>
              <a:buFont typeface="Wingdings" pitchFamily="2" charset="2"/>
              <a:buChar char=""/>
              <a:defRPr sz="2400">
                <a:solidFill>
                  <a:schemeClr val="tx1"/>
                </a:solidFill>
                <a:latin typeface="Verdana" pitchFamily="34" charset="0"/>
                <a:ea typeface="ＭＳ Ｐゴシック" pitchFamily="34" charset="-128"/>
              </a:defRPr>
            </a:lvl3pPr>
            <a:lvl4pPr marL="1600200" indent="-228600">
              <a:spcBef>
                <a:spcPct val="20000"/>
              </a:spcBef>
              <a:buClr>
                <a:srgbClr val="CCFF66"/>
              </a:buClr>
              <a:buFont typeface="Wingdings" pitchFamily="2" charset="2"/>
              <a:buChar char=""/>
              <a:defRPr sz="2000">
                <a:solidFill>
                  <a:schemeClr val="tx1"/>
                </a:solidFill>
                <a:latin typeface="Verdana" pitchFamily="34" charset="0"/>
                <a:ea typeface="ＭＳ Ｐゴシック" pitchFamily="34" charset="-128"/>
              </a:defRPr>
            </a:lvl4pPr>
            <a:lvl5pPr marL="2057400" indent="-228600">
              <a:spcBef>
                <a:spcPct val="20000"/>
              </a:spcBef>
              <a:buClr>
                <a:srgbClr val="FFFF66"/>
              </a:buClr>
              <a:buFont typeface="Wingdings" pitchFamily="2" charset="2"/>
              <a:buChar char=""/>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9pPr>
          </a:lstStyle>
          <a:p>
            <a:pPr lvl="1">
              <a:spcBef>
                <a:spcPct val="0"/>
              </a:spcBef>
              <a:buClrTx/>
              <a:buFont typeface="Arial" pitchFamily="34" charset="0"/>
              <a:buChar char="•"/>
            </a:pPr>
            <a:r>
              <a:rPr lang="en-US" altLang="en-US" sz="2000" dirty="0">
                <a:solidFill>
                  <a:srgbClr val="1B2E4F"/>
                </a:solidFill>
                <a:latin typeface="Arial" pitchFamily="34" charset="0"/>
              </a:rPr>
              <a:t>Does not include room rental, setup fees, media rental fees, decorations, and other non-meal expenses (list these under </a:t>
            </a:r>
            <a:r>
              <a:rPr lang="en-US" altLang="en-US" sz="2000" dirty="0" smtClean="0">
                <a:solidFill>
                  <a:srgbClr val="1B2E4F"/>
                </a:solidFill>
                <a:latin typeface="Arial" pitchFamily="34" charset="0"/>
              </a:rPr>
              <a:t>“Other”).</a:t>
            </a:r>
            <a:endParaRPr lang="en-US" altLang="en-US" sz="2000" dirty="0">
              <a:solidFill>
                <a:srgbClr val="1B2E4F"/>
              </a:solidFill>
              <a:latin typeface="Arial" pitchFamily="34" charset="0"/>
            </a:endParaRPr>
          </a:p>
        </p:txBody>
      </p:sp>
      <p:sp>
        <p:nvSpPr>
          <p:cNvPr id="2" name="Title 1"/>
          <p:cNvSpPr>
            <a:spLocks noGrp="1"/>
          </p:cNvSpPr>
          <p:nvPr>
            <p:ph type="title"/>
          </p:nvPr>
        </p:nvSpPr>
        <p:spPr/>
        <p:txBody>
          <a:bodyPr/>
          <a:lstStyle/>
          <a:p>
            <a:r>
              <a:rPr lang="en-US" dirty="0" smtClean="0"/>
              <a:t>Per Person Meal Maximums</a:t>
            </a:r>
            <a:endParaRPr lang="en-US" dirty="0"/>
          </a:p>
        </p:txBody>
      </p:sp>
    </p:spTree>
  </p:cSld>
  <p:clrMapOvr>
    <a:masterClrMapping/>
  </p:clrMapOvr>
  <p:transition spd="slow">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3700" y="2286000"/>
            <a:ext cx="5715000" cy="3971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6248400" y="2311400"/>
            <a:ext cx="2641600" cy="2862263"/>
          </a:xfrm>
          <a:prstGeom prst="rect">
            <a:avLst/>
          </a:prstGeom>
          <a:noFill/>
        </p:spPr>
        <p:txBody>
          <a:bodyPr>
            <a:spAutoFit/>
          </a:bodyPr>
          <a:lstStyle/>
          <a:p>
            <a:pPr marL="171450" indent="-171450">
              <a:buFont typeface="Arial" panose="020B0604020202020204" pitchFamily="34" charset="0"/>
              <a:buChar char="•"/>
              <a:defRPr/>
            </a:pPr>
            <a:r>
              <a:rPr lang="en-US" sz="1800" dirty="0">
                <a:solidFill>
                  <a:schemeClr val="bg1">
                    <a:lumMod val="75000"/>
                  </a:schemeClr>
                </a:solidFill>
              </a:rPr>
              <a:t>The system will auto populate Host’s name.</a:t>
            </a:r>
          </a:p>
          <a:p>
            <a:pPr marL="171450" indent="-171450">
              <a:buFont typeface="Arial" panose="020B0604020202020204" pitchFamily="34" charset="0"/>
              <a:buChar char="•"/>
              <a:defRPr/>
            </a:pPr>
            <a:endParaRPr lang="en-US" sz="1800" dirty="0">
              <a:solidFill>
                <a:schemeClr val="bg1">
                  <a:lumMod val="75000"/>
                </a:schemeClr>
              </a:solidFill>
            </a:endParaRPr>
          </a:p>
          <a:p>
            <a:pPr marL="171450" indent="-171450">
              <a:buFont typeface="Arial" panose="020B0604020202020204" pitchFamily="34" charset="0"/>
              <a:buChar char="•"/>
              <a:defRPr/>
            </a:pPr>
            <a:r>
              <a:rPr lang="en-US" sz="1800" dirty="0">
                <a:solidFill>
                  <a:schemeClr val="bg1">
                    <a:lumMod val="75000"/>
                  </a:schemeClr>
                </a:solidFill>
              </a:rPr>
              <a:t>If vendor, select Business/Entity in the payee search field.</a:t>
            </a:r>
          </a:p>
          <a:p>
            <a:pPr marL="171450" indent="-171450">
              <a:buFont typeface="Arial" panose="020B0604020202020204" pitchFamily="34" charset="0"/>
              <a:buChar char="•"/>
              <a:defRPr/>
            </a:pPr>
            <a:endParaRPr lang="en-US" sz="1800" dirty="0">
              <a:solidFill>
                <a:schemeClr val="bg1">
                  <a:lumMod val="75000"/>
                </a:schemeClr>
              </a:solidFill>
            </a:endParaRPr>
          </a:p>
          <a:p>
            <a:pPr marL="171450" indent="-171450">
              <a:buFont typeface="Arial" panose="020B0604020202020204" pitchFamily="34" charset="0"/>
              <a:buChar char="•"/>
              <a:defRPr/>
            </a:pPr>
            <a:r>
              <a:rPr lang="en-US" sz="1800" dirty="0">
                <a:solidFill>
                  <a:schemeClr val="bg1">
                    <a:lumMod val="75000"/>
                  </a:schemeClr>
                </a:solidFill>
              </a:rPr>
              <a:t>Indicate the invoice number if paying a vendor.</a:t>
            </a:r>
          </a:p>
        </p:txBody>
      </p:sp>
      <p:sp>
        <p:nvSpPr>
          <p:cNvPr id="2" name="Title 1"/>
          <p:cNvSpPr>
            <a:spLocks noGrp="1"/>
          </p:cNvSpPr>
          <p:nvPr>
            <p:ph type="title"/>
          </p:nvPr>
        </p:nvSpPr>
        <p:spPr/>
        <p:txBody>
          <a:bodyPr/>
          <a:lstStyle/>
          <a:p>
            <a:r>
              <a:rPr lang="en-US" dirty="0" smtClean="0"/>
              <a:t>Choosing a Payment Option</a:t>
            </a:r>
            <a:endParaRPr lang="en-US" dirty="0"/>
          </a:p>
        </p:txBody>
      </p:sp>
    </p:spTree>
  </p:cSld>
  <p:clrMapOvr>
    <a:masterClrMapping/>
  </p:clrMapOvr>
  <p:transition spd="slow">
    <p:push dir="u"/>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981200" y="1333500"/>
            <a:ext cx="6781800" cy="2716128"/>
          </a:xfrm>
          <a:prstGeom prst="rect">
            <a:avLst/>
          </a:prstGeom>
          <a:noFill/>
        </p:spPr>
        <p:txBody>
          <a:bodyPr wrap="square">
            <a:spAutoFit/>
          </a:bodyPr>
          <a:lstStyle/>
          <a:p>
            <a:pPr>
              <a:defRPr/>
            </a:pPr>
            <a:r>
              <a:rPr lang="en-US" sz="1800" b="1" dirty="0">
                <a:solidFill>
                  <a:srgbClr val="1B2E4F"/>
                </a:solidFill>
              </a:rPr>
              <a:t>But remember….</a:t>
            </a:r>
          </a:p>
          <a:p>
            <a:pPr>
              <a:spcBef>
                <a:spcPts val="900"/>
              </a:spcBef>
              <a:defRPr/>
            </a:pPr>
            <a:r>
              <a:rPr lang="en-US" sz="2000" dirty="0">
                <a:solidFill>
                  <a:srgbClr val="1B2E4F"/>
                </a:solidFill>
              </a:rPr>
              <a:t>Faculty and staff morale-boosting functions, such as appreciation, recognition, length of service, retirement, farewell, picnics or holiday gatherings, must serve a UC San Diego business purpose and can be approved as special entertainment if costs are:</a:t>
            </a:r>
          </a:p>
          <a:p>
            <a:pPr marL="285750" indent="-285750">
              <a:spcBef>
                <a:spcPts val="600"/>
              </a:spcBef>
              <a:buFont typeface="Arial" panose="020B0604020202020204" pitchFamily="34" charset="0"/>
              <a:buChar char="•"/>
              <a:defRPr/>
            </a:pPr>
            <a:r>
              <a:rPr lang="en-US" sz="2000" dirty="0">
                <a:solidFill>
                  <a:srgbClr val="1B2E4F"/>
                </a:solidFill>
              </a:rPr>
              <a:t>Limited to only the </a:t>
            </a:r>
            <a:r>
              <a:rPr lang="en-US" sz="2000" dirty="0">
                <a:solidFill>
                  <a:srgbClr val="C00000"/>
                </a:solidFill>
              </a:rPr>
              <a:t>employees</a:t>
            </a:r>
            <a:r>
              <a:rPr lang="en-US" sz="2000" dirty="0">
                <a:solidFill>
                  <a:srgbClr val="1B2E4F"/>
                </a:solidFill>
              </a:rPr>
              <a:t> in attendance</a:t>
            </a:r>
          </a:p>
          <a:p>
            <a:pPr marL="285750" indent="-285750">
              <a:buFont typeface="Arial" panose="020B0604020202020204" pitchFamily="34" charset="0"/>
              <a:buChar char="•"/>
              <a:defRPr/>
            </a:pPr>
            <a:r>
              <a:rPr lang="en-US" sz="2000" dirty="0">
                <a:solidFill>
                  <a:srgbClr val="1B2E4F"/>
                </a:solidFill>
              </a:rPr>
              <a:t>Permitted under the fund source</a:t>
            </a:r>
          </a:p>
        </p:txBody>
      </p:sp>
      <p:sp>
        <p:nvSpPr>
          <p:cNvPr id="12" name="TextBox 11"/>
          <p:cNvSpPr txBox="1"/>
          <p:nvPr/>
        </p:nvSpPr>
        <p:spPr>
          <a:xfrm>
            <a:off x="1981200" y="4075028"/>
            <a:ext cx="6477000" cy="2638425"/>
          </a:xfrm>
          <a:prstGeom prst="rect">
            <a:avLst/>
          </a:prstGeom>
          <a:noFill/>
        </p:spPr>
        <p:txBody>
          <a:bodyPr wrap="square">
            <a:spAutoFit/>
          </a:bodyPr>
          <a:lstStyle/>
          <a:p>
            <a:pPr>
              <a:defRPr/>
            </a:pPr>
            <a:r>
              <a:rPr lang="en-US" sz="1800" b="1" dirty="0">
                <a:solidFill>
                  <a:srgbClr val="1B2E4F"/>
                </a:solidFill>
              </a:rPr>
              <a:t>And the event should be….</a:t>
            </a:r>
          </a:p>
          <a:p>
            <a:pPr marL="285750" indent="-285750">
              <a:spcBef>
                <a:spcPts val="900"/>
              </a:spcBef>
              <a:buFont typeface="Arial" panose="020B0604020202020204" pitchFamily="34" charset="0"/>
              <a:buChar char="•"/>
              <a:defRPr/>
            </a:pPr>
            <a:r>
              <a:rPr lang="en-US" sz="2000" dirty="0">
                <a:solidFill>
                  <a:srgbClr val="1B2E4F"/>
                </a:solidFill>
              </a:rPr>
              <a:t>Cost effective</a:t>
            </a:r>
          </a:p>
          <a:p>
            <a:pPr marL="285750" indent="-285750">
              <a:buFont typeface="Arial" panose="020B0604020202020204" pitchFamily="34" charset="0"/>
              <a:buChar char="•"/>
              <a:defRPr/>
            </a:pPr>
            <a:r>
              <a:rPr lang="en-US" sz="2000" dirty="0">
                <a:solidFill>
                  <a:srgbClr val="1B2E4F"/>
                </a:solidFill>
              </a:rPr>
              <a:t>In accordance with the proper use of public funds</a:t>
            </a:r>
          </a:p>
          <a:p>
            <a:pPr marL="285750" indent="-285750">
              <a:buFont typeface="Arial" panose="020B0604020202020204" pitchFamily="34" charset="0"/>
              <a:buChar char="•"/>
              <a:defRPr/>
            </a:pPr>
            <a:r>
              <a:rPr lang="en-US" sz="2000" dirty="0">
                <a:solidFill>
                  <a:srgbClr val="1B2E4F"/>
                </a:solidFill>
              </a:rPr>
              <a:t>Directly associated with the conduct of official UC San Diego business</a:t>
            </a:r>
          </a:p>
          <a:p>
            <a:pPr marL="285750" indent="-285750">
              <a:buFont typeface="Arial" panose="020B0604020202020204" pitchFamily="34" charset="0"/>
              <a:buChar char="•"/>
              <a:defRPr/>
            </a:pPr>
            <a:r>
              <a:rPr lang="en-US" sz="2000" dirty="0">
                <a:solidFill>
                  <a:srgbClr val="1B2E4F"/>
                </a:solidFill>
              </a:rPr>
              <a:t>In service of a clear UC San Diego business purpose with no personal benefit derived by either the official host or attending employees</a:t>
            </a:r>
          </a:p>
        </p:txBody>
      </p:sp>
      <p:sp>
        <p:nvSpPr>
          <p:cNvPr id="2" name="Title 1"/>
          <p:cNvSpPr>
            <a:spLocks noGrp="1"/>
          </p:cNvSpPr>
          <p:nvPr>
            <p:ph type="title"/>
          </p:nvPr>
        </p:nvSpPr>
        <p:spPr/>
        <p:txBody>
          <a:bodyPr/>
          <a:lstStyle/>
          <a:p>
            <a:r>
              <a:rPr lang="en-US" dirty="0" smtClean="0"/>
              <a:t>Special Entertainment Extras</a:t>
            </a:r>
            <a:endParaRPr lang="en-US" dirty="0"/>
          </a:p>
        </p:txBody>
      </p:sp>
      <p:sp>
        <p:nvSpPr>
          <p:cNvPr id="5" name="Rectangle 4"/>
          <p:cNvSpPr/>
          <p:nvPr/>
        </p:nvSpPr>
        <p:spPr bwMode="auto">
          <a:xfrm>
            <a:off x="0" y="6607686"/>
            <a:ext cx="1752600" cy="250314"/>
          </a:xfrm>
          <a:prstGeom prst="rect">
            <a:avLst/>
          </a:prstGeom>
          <a:solidFill>
            <a:srgbClr val="92D050"/>
          </a:solidFill>
          <a:ln w="9525"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3" name="Picture 2"/>
          <p:cNvPicPr>
            <a:picLocks noChangeAspect="1" noChangeArrowheads="1"/>
          </p:cNvPicPr>
          <p:nvPr/>
        </p:nvPicPr>
        <p:blipFill>
          <a:blip r:embed="rId3">
            <a:extLst>
              <a:ext uri="{28A0092B-C50C-407E-A947-70E740481C1C}">
                <a14:useLocalDpi xmlns:a14="http://schemas.microsoft.com/office/drawing/2010/main" val="0"/>
              </a:ext>
            </a:extLst>
          </a:blip>
          <a:srcRect l="2811" r="6857" b="6421"/>
          <a:stretch>
            <a:fillRect/>
          </a:stretch>
        </p:blipFill>
        <p:spPr bwMode="auto">
          <a:xfrm>
            <a:off x="2171700" y="1690688"/>
            <a:ext cx="5676900" cy="47863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Account Code Options</a:t>
            </a:r>
            <a:endParaRPr lang="en-US" dirty="0"/>
          </a:p>
        </p:txBody>
      </p:sp>
    </p:spTree>
  </p:cSld>
  <p:clrMapOvr>
    <a:masterClrMapping/>
  </p:clrMapOvr>
  <p:transition spd="slow">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2"/>
          <p:cNvPicPr>
            <a:picLocks noChangeAspect="1" noChangeArrowheads="1"/>
          </p:cNvPicPr>
          <p:nvPr/>
        </p:nvPicPr>
        <p:blipFill>
          <a:blip r:embed="rId3">
            <a:extLst>
              <a:ext uri="{28A0092B-C50C-407E-A947-70E740481C1C}">
                <a14:useLocalDpi xmlns:a14="http://schemas.microsoft.com/office/drawing/2010/main" val="0"/>
              </a:ext>
            </a:extLst>
          </a:blip>
          <a:srcRect l="19379" t="8012" r="22095" b="5605"/>
          <a:stretch>
            <a:fillRect/>
          </a:stretch>
        </p:blipFill>
        <p:spPr bwMode="auto">
          <a:xfrm>
            <a:off x="2006600" y="965200"/>
            <a:ext cx="5156200" cy="581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US" dirty="0" smtClean="0"/>
              <a:t>The Final Product</a:t>
            </a:r>
            <a:endParaRPr lang="en-US" dirty="0"/>
          </a:p>
        </p:txBody>
      </p:sp>
    </p:spTree>
  </p:cSld>
  <p:clrMapOvr>
    <a:masterClrMapping/>
  </p:clrMapOvr>
  <p:transition spd="slow">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Text Box 9"/>
          <p:cNvSpPr txBox="1">
            <a:spLocks noChangeArrowheads="1"/>
          </p:cNvSpPr>
          <p:nvPr/>
        </p:nvSpPr>
        <p:spPr bwMode="auto">
          <a:xfrm>
            <a:off x="2819400" y="2743200"/>
            <a:ext cx="5183188" cy="8309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FF66"/>
              </a:buClr>
              <a:buFont typeface="Wingdings" pitchFamily="2" charset="2"/>
              <a:buChar char=""/>
              <a:defRPr sz="3200">
                <a:solidFill>
                  <a:schemeClr val="tx1"/>
                </a:solidFill>
                <a:latin typeface="Verdana" pitchFamily="34" charset="0"/>
                <a:ea typeface="ＭＳ Ｐゴシック" pitchFamily="34" charset="-128"/>
              </a:defRPr>
            </a:lvl1pPr>
            <a:lvl2pPr marL="742950" indent="-285750">
              <a:spcBef>
                <a:spcPct val="20000"/>
              </a:spcBef>
              <a:buClr>
                <a:srgbClr val="CCFF66"/>
              </a:buClr>
              <a:buFont typeface="Wingdings" pitchFamily="2" charset="2"/>
              <a:buChar char=""/>
              <a:defRPr sz="2800">
                <a:solidFill>
                  <a:schemeClr val="tx1"/>
                </a:solidFill>
                <a:latin typeface="Verdana" pitchFamily="34" charset="0"/>
                <a:ea typeface="ＭＳ Ｐゴシック" pitchFamily="34" charset="-128"/>
              </a:defRPr>
            </a:lvl2pPr>
            <a:lvl3pPr marL="1143000" indent="-228600">
              <a:spcBef>
                <a:spcPct val="20000"/>
              </a:spcBef>
              <a:buClr>
                <a:srgbClr val="FFFF66"/>
              </a:buClr>
              <a:buFont typeface="Wingdings" pitchFamily="2" charset="2"/>
              <a:buChar char=""/>
              <a:defRPr sz="2400">
                <a:solidFill>
                  <a:schemeClr val="tx1"/>
                </a:solidFill>
                <a:latin typeface="Verdana" pitchFamily="34" charset="0"/>
                <a:ea typeface="ＭＳ Ｐゴシック" pitchFamily="34" charset="-128"/>
              </a:defRPr>
            </a:lvl3pPr>
            <a:lvl4pPr marL="1600200" indent="-228600">
              <a:spcBef>
                <a:spcPct val="20000"/>
              </a:spcBef>
              <a:buClr>
                <a:srgbClr val="CCFF66"/>
              </a:buClr>
              <a:buFont typeface="Wingdings" pitchFamily="2" charset="2"/>
              <a:buChar char=""/>
              <a:defRPr sz="2000">
                <a:solidFill>
                  <a:schemeClr val="tx1"/>
                </a:solidFill>
                <a:latin typeface="Verdana" pitchFamily="34" charset="0"/>
                <a:ea typeface="ＭＳ Ｐゴシック" pitchFamily="34" charset="-128"/>
              </a:defRPr>
            </a:lvl4pPr>
            <a:lvl5pPr marL="2057400" indent="-228600">
              <a:spcBef>
                <a:spcPct val="20000"/>
              </a:spcBef>
              <a:buClr>
                <a:srgbClr val="FFFF66"/>
              </a:buClr>
              <a:buFont typeface="Wingdings" pitchFamily="2" charset="2"/>
              <a:buChar char=""/>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4800" b="1" dirty="0" smtClean="0">
                <a:solidFill>
                  <a:srgbClr val="1B2E4F"/>
                </a:solidFill>
                <a:latin typeface="Arial" pitchFamily="34" charset="0"/>
              </a:rPr>
              <a:t>MyEvents</a:t>
            </a:r>
            <a:endParaRPr lang="en-US" altLang="en-US" sz="4800" b="1" dirty="0">
              <a:solidFill>
                <a:srgbClr val="1B2E4F"/>
              </a:solidFill>
              <a:latin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5" name="Picture 5" descr="UCSanDiego_LogoLINIGR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62200"/>
            <a:ext cx="2438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971675" y="1524000"/>
            <a:ext cx="6402388" cy="4331955"/>
          </a:xfrm>
          <a:prstGeom prst="rect">
            <a:avLst/>
          </a:prstGeom>
        </p:spPr>
        <p:txBody>
          <a:bodyPr wrap="square">
            <a:spAutoFit/>
          </a:bodyPr>
          <a:lstStyle/>
          <a:p>
            <a:pPr marL="17463">
              <a:spcAft>
                <a:spcPts val="600"/>
              </a:spcAft>
              <a:defRPr/>
            </a:pPr>
            <a:r>
              <a:rPr lang="en-US" b="1" dirty="0">
                <a:solidFill>
                  <a:schemeClr val="bg1">
                    <a:lumMod val="50000"/>
                  </a:schemeClr>
                </a:solidFill>
              </a:rPr>
              <a:t>Hosting at a private residence</a:t>
            </a:r>
          </a:p>
          <a:p>
            <a:pPr marL="360363" indent="-342900">
              <a:spcAft>
                <a:spcPts val="300"/>
              </a:spcAft>
              <a:buFont typeface="Arial" panose="020B0604020202020204" pitchFamily="34" charset="0"/>
              <a:buChar char="•"/>
              <a:defRPr/>
            </a:pPr>
            <a:r>
              <a:rPr lang="en-US" sz="1800" dirty="0">
                <a:solidFill>
                  <a:srgbClr val="1B2E4F"/>
                </a:solidFill>
              </a:rPr>
              <a:t>Consider the amount of personal risk the host will need to accept</a:t>
            </a:r>
          </a:p>
          <a:p>
            <a:pPr marL="342900" indent="-342900">
              <a:spcAft>
                <a:spcPts val="300"/>
              </a:spcAft>
              <a:buFont typeface="Arial" panose="020B0604020202020204" pitchFamily="34" charset="0"/>
              <a:buChar char="•"/>
              <a:defRPr/>
            </a:pPr>
            <a:r>
              <a:rPr lang="en-US" sz="1800" dirty="0">
                <a:solidFill>
                  <a:srgbClr val="1B2E4F"/>
                </a:solidFill>
              </a:rPr>
              <a:t>Invitation needs to reflect that UCSD is hosting the event</a:t>
            </a:r>
          </a:p>
          <a:p>
            <a:pPr marL="342900" indent="-342900">
              <a:spcBef>
                <a:spcPts val="0"/>
              </a:spcBef>
              <a:spcAft>
                <a:spcPts val="300"/>
              </a:spcAft>
              <a:buFont typeface="Arial" panose="020B0604020202020204" pitchFamily="34" charset="0"/>
              <a:buChar char="•"/>
              <a:defRPr/>
            </a:pPr>
            <a:r>
              <a:rPr lang="en-US" sz="1800" dirty="0">
                <a:solidFill>
                  <a:srgbClr val="1B2E4F"/>
                </a:solidFill>
              </a:rPr>
              <a:t>Follow IRS policy when making payment for services to individuals such as servers or cooks.</a:t>
            </a:r>
          </a:p>
          <a:p>
            <a:pPr marL="342900" indent="-342900">
              <a:spcAft>
                <a:spcPts val="300"/>
              </a:spcAft>
              <a:buFont typeface="Arial" panose="020B0604020202020204" pitchFamily="34" charset="0"/>
              <a:buChar char="•"/>
              <a:defRPr/>
            </a:pPr>
            <a:r>
              <a:rPr lang="en-US" sz="1800" dirty="0">
                <a:solidFill>
                  <a:srgbClr val="1B2E4F"/>
                </a:solidFill>
              </a:rPr>
              <a:t>Remember that payment for these services is considered income to the recipient and must be reported to the IRS for tax purposes.</a:t>
            </a:r>
          </a:p>
          <a:p>
            <a:pPr marL="342900" indent="-342900">
              <a:spcAft>
                <a:spcPts val="300"/>
              </a:spcAft>
              <a:buFont typeface="Arial" panose="020B0604020202020204" pitchFamily="34" charset="0"/>
              <a:buChar char="•"/>
              <a:defRPr/>
            </a:pPr>
            <a:r>
              <a:rPr lang="en-US" sz="1800" dirty="0">
                <a:solidFill>
                  <a:srgbClr val="1B2E4F"/>
                </a:solidFill>
              </a:rPr>
              <a:t>Collect names and Social Security numbers of recipients of payments for personal services. </a:t>
            </a:r>
            <a:endParaRPr lang="en-US" sz="1800" dirty="0" smtClean="0">
              <a:solidFill>
                <a:srgbClr val="1B2E4F"/>
              </a:solidFill>
            </a:endParaRPr>
          </a:p>
          <a:p>
            <a:pPr marL="342900" indent="-342900">
              <a:spcAft>
                <a:spcPts val="300"/>
              </a:spcAft>
              <a:buFont typeface="Arial" panose="020B0604020202020204" pitchFamily="34" charset="0"/>
              <a:buChar char="•"/>
              <a:defRPr/>
            </a:pPr>
            <a:r>
              <a:rPr lang="en-US" sz="1800" dirty="0" smtClean="0">
                <a:solidFill>
                  <a:srgbClr val="1B2E4F"/>
                </a:solidFill>
              </a:rPr>
              <a:t>Contact </a:t>
            </a:r>
            <a:r>
              <a:rPr lang="en-US" sz="1800" dirty="0">
                <a:solidFill>
                  <a:srgbClr val="1B2E4F"/>
                </a:solidFill>
              </a:rPr>
              <a:t>Jon Schmidt, Director of Risk Management (x43782) or by email to learn about potential risk and ways in which to minimize it.</a:t>
            </a:r>
          </a:p>
        </p:txBody>
      </p:sp>
      <p:pic>
        <p:nvPicPr>
          <p:cNvPr id="33799" name="Picture 2" descr="C:\Program Files (x86)\Microsoft Office\MEDIA\CAGCAT10\j0185604.wm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05800" y="6019800"/>
            <a:ext cx="766855" cy="768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r>
              <a:rPr lang="en-US" dirty="0" smtClean="0"/>
              <a:t>Special Considerations</a:t>
            </a:r>
            <a:endParaRPr lang="en-US" dirty="0"/>
          </a:p>
        </p:txBody>
      </p:sp>
    </p:spTree>
  </p:cSld>
  <p:clrMapOvr>
    <a:masterClrMapping/>
  </p:clrMapOvr>
  <p:transition spd="slow">
    <p:fad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5" descr="UCSanDiego_LogoLINIGR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62200"/>
            <a:ext cx="2438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0" name="Text Box 8"/>
          <p:cNvSpPr txBox="1">
            <a:spLocks noChangeArrowheads="1"/>
          </p:cNvSpPr>
          <p:nvPr/>
        </p:nvSpPr>
        <p:spPr bwMode="auto">
          <a:xfrm>
            <a:off x="5105400" y="2651125"/>
            <a:ext cx="3354388"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FF66"/>
              </a:buClr>
              <a:buFont typeface="Wingdings" pitchFamily="2" charset="2"/>
              <a:buChar char=""/>
              <a:defRPr sz="3200">
                <a:solidFill>
                  <a:schemeClr val="tx1"/>
                </a:solidFill>
                <a:latin typeface="Verdana" pitchFamily="34" charset="0"/>
                <a:ea typeface="ＭＳ Ｐゴシック" pitchFamily="34" charset="-128"/>
              </a:defRPr>
            </a:lvl1pPr>
            <a:lvl2pPr marL="742950" indent="-285750">
              <a:spcBef>
                <a:spcPct val="20000"/>
              </a:spcBef>
              <a:buClr>
                <a:srgbClr val="CCFF66"/>
              </a:buClr>
              <a:buFont typeface="Wingdings" pitchFamily="2" charset="2"/>
              <a:buChar char=""/>
              <a:defRPr sz="2800">
                <a:solidFill>
                  <a:schemeClr val="tx1"/>
                </a:solidFill>
                <a:latin typeface="Verdana" pitchFamily="34" charset="0"/>
                <a:ea typeface="ＭＳ Ｐゴシック" pitchFamily="34" charset="-128"/>
              </a:defRPr>
            </a:lvl2pPr>
            <a:lvl3pPr marL="1143000" indent="-228600">
              <a:spcBef>
                <a:spcPct val="20000"/>
              </a:spcBef>
              <a:buClr>
                <a:srgbClr val="FFFF66"/>
              </a:buClr>
              <a:buFont typeface="Wingdings" pitchFamily="2" charset="2"/>
              <a:buChar char=""/>
              <a:defRPr sz="2400">
                <a:solidFill>
                  <a:schemeClr val="tx1"/>
                </a:solidFill>
                <a:latin typeface="Verdana" pitchFamily="34" charset="0"/>
                <a:ea typeface="ＭＳ Ｐゴシック" pitchFamily="34" charset="-128"/>
              </a:defRPr>
            </a:lvl3pPr>
            <a:lvl4pPr marL="1600200" indent="-228600">
              <a:spcBef>
                <a:spcPct val="20000"/>
              </a:spcBef>
              <a:buClr>
                <a:srgbClr val="CCFF66"/>
              </a:buClr>
              <a:buFont typeface="Wingdings" pitchFamily="2" charset="2"/>
              <a:buChar char=""/>
              <a:defRPr sz="2000">
                <a:solidFill>
                  <a:schemeClr val="tx1"/>
                </a:solidFill>
                <a:latin typeface="Verdana" pitchFamily="34" charset="0"/>
                <a:ea typeface="ＭＳ Ｐゴシック" pitchFamily="34" charset="-128"/>
              </a:defRPr>
            </a:lvl4pPr>
            <a:lvl5pPr marL="2057400" indent="-228600">
              <a:spcBef>
                <a:spcPct val="20000"/>
              </a:spcBef>
              <a:buClr>
                <a:srgbClr val="FFFF66"/>
              </a:buClr>
              <a:buFont typeface="Wingdings" pitchFamily="2" charset="2"/>
              <a:buChar char=""/>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9pPr>
          </a:lstStyle>
          <a:p>
            <a:pPr algn="ctr">
              <a:spcBef>
                <a:spcPct val="50000"/>
              </a:spcBef>
              <a:buClrTx/>
              <a:buFontTx/>
              <a:buNone/>
            </a:pPr>
            <a:r>
              <a:rPr lang="en-US" altLang="en-US" sz="3600">
                <a:latin typeface="Arial" pitchFamily="34" charset="0"/>
              </a:rPr>
              <a:t>Image </a:t>
            </a:r>
            <a:br>
              <a:rPr lang="en-US" altLang="en-US" sz="3600">
                <a:latin typeface="Arial" pitchFamily="34" charset="0"/>
              </a:rPr>
            </a:br>
            <a:r>
              <a:rPr lang="en-US" altLang="en-US" sz="3600">
                <a:latin typeface="Arial" pitchFamily="34" charset="0"/>
              </a:rPr>
              <a:t>Goes Here</a:t>
            </a:r>
          </a:p>
        </p:txBody>
      </p:sp>
      <p:sp>
        <p:nvSpPr>
          <p:cNvPr id="9" name="5-Point Star 8"/>
          <p:cNvSpPr/>
          <p:nvPr/>
        </p:nvSpPr>
        <p:spPr>
          <a:xfrm>
            <a:off x="1892300" y="2828926"/>
            <a:ext cx="304800" cy="228600"/>
          </a:xfrm>
          <a:prstGeom prst="star5">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a:defRPr/>
            </a:pPr>
            <a:endParaRPr lang="en-US"/>
          </a:p>
        </p:txBody>
      </p:sp>
      <p:sp>
        <p:nvSpPr>
          <p:cNvPr id="2" name="TextBox 1"/>
          <p:cNvSpPr txBox="1"/>
          <p:nvPr/>
        </p:nvSpPr>
        <p:spPr>
          <a:xfrm>
            <a:off x="2133600" y="1676400"/>
            <a:ext cx="6629400" cy="5047536"/>
          </a:xfrm>
          <a:prstGeom prst="rect">
            <a:avLst/>
          </a:prstGeom>
          <a:noFill/>
        </p:spPr>
        <p:txBody>
          <a:bodyPr wrap="square">
            <a:spAutoFit/>
          </a:bodyPr>
          <a:lstStyle/>
          <a:p>
            <a:pPr>
              <a:spcAft>
                <a:spcPts val="1200"/>
              </a:spcAft>
              <a:defRPr/>
            </a:pPr>
            <a:r>
              <a:rPr lang="en-US" b="1" dirty="0">
                <a:solidFill>
                  <a:schemeClr val="bg1">
                    <a:lumMod val="50000"/>
                  </a:schemeClr>
                </a:solidFill>
              </a:rPr>
              <a:t>Attending community events and fundraisers</a:t>
            </a:r>
          </a:p>
          <a:p>
            <a:pPr marL="342900" indent="-342900">
              <a:buFont typeface="Arial" panose="020B0604020202020204" pitchFamily="34" charset="0"/>
              <a:buChar char="•"/>
              <a:defRPr/>
            </a:pPr>
            <a:r>
              <a:rPr lang="en-US" sz="2000" dirty="0" smtClean="0">
                <a:solidFill>
                  <a:schemeClr val="bg1">
                    <a:lumMod val="50000"/>
                  </a:schemeClr>
                </a:solidFill>
              </a:rPr>
              <a:t>Documentation must </a:t>
            </a:r>
            <a:r>
              <a:rPr lang="en-US" sz="2000" dirty="0">
                <a:solidFill>
                  <a:schemeClr val="bg1">
                    <a:lumMod val="50000"/>
                  </a:schemeClr>
                </a:solidFill>
              </a:rPr>
              <a:t>breakout the “meal” from the “donation”</a:t>
            </a:r>
          </a:p>
          <a:p>
            <a:pPr marL="342900" indent="-342900">
              <a:buFont typeface="Arial" panose="020B0604020202020204" pitchFamily="34" charset="0"/>
              <a:buChar char="•"/>
              <a:defRPr/>
            </a:pPr>
            <a:r>
              <a:rPr lang="en-US" sz="2000" dirty="0">
                <a:solidFill>
                  <a:schemeClr val="bg1">
                    <a:lumMod val="50000"/>
                  </a:schemeClr>
                </a:solidFill>
              </a:rPr>
              <a:t>If the individual pays directly, then s/he can only be reimbursed the amount of the “meal”</a:t>
            </a:r>
          </a:p>
          <a:p>
            <a:pPr marL="342900" indent="-342900">
              <a:buFont typeface="Arial" panose="020B0604020202020204" pitchFamily="34" charset="0"/>
              <a:buChar char="•"/>
              <a:defRPr/>
            </a:pPr>
            <a:r>
              <a:rPr lang="en-US" sz="2000" dirty="0">
                <a:solidFill>
                  <a:schemeClr val="bg1">
                    <a:lumMod val="50000"/>
                  </a:schemeClr>
                </a:solidFill>
              </a:rPr>
              <a:t>If paying by Travel Card, the payment must be sent with the transmittal memo and the receipt should reflect UCSD as the payee</a:t>
            </a:r>
          </a:p>
          <a:p>
            <a:pPr marL="800100" lvl="1" indent="-342900">
              <a:buFont typeface="Arial" panose="020B0604020202020204" pitchFamily="34" charset="0"/>
              <a:buChar char="•"/>
              <a:defRPr/>
            </a:pPr>
            <a:r>
              <a:rPr lang="en-US" sz="2000" dirty="0">
                <a:solidFill>
                  <a:schemeClr val="bg1">
                    <a:lumMod val="50000"/>
                  </a:schemeClr>
                </a:solidFill>
              </a:rPr>
              <a:t>Reimbursements to the Travel Card through MyTravel must include the transmittal letter and receipt (if available)</a:t>
            </a:r>
          </a:p>
          <a:p>
            <a:pPr marL="342900" indent="-342900">
              <a:buFont typeface="Arial" panose="020B0604020202020204" pitchFamily="34" charset="0"/>
              <a:buChar char="•"/>
              <a:defRPr/>
            </a:pPr>
            <a:r>
              <a:rPr lang="en-US" sz="2000" dirty="0">
                <a:solidFill>
                  <a:schemeClr val="bg1">
                    <a:lumMod val="50000"/>
                  </a:schemeClr>
                </a:solidFill>
              </a:rPr>
              <a:t>If paying by check, the transmittal letter must be uploaded in MyEvents</a:t>
            </a:r>
          </a:p>
          <a:p>
            <a:pPr>
              <a:defRPr/>
            </a:pPr>
            <a:endParaRPr lang="en-US" dirty="0">
              <a:solidFill>
                <a:schemeClr val="bg1">
                  <a:lumMod val="50000"/>
                </a:schemeClr>
              </a:solidFill>
            </a:endParaRPr>
          </a:p>
        </p:txBody>
      </p:sp>
      <p:sp>
        <p:nvSpPr>
          <p:cNvPr id="3" name="Title 2"/>
          <p:cNvSpPr>
            <a:spLocks noGrp="1"/>
          </p:cNvSpPr>
          <p:nvPr>
            <p:ph type="title"/>
          </p:nvPr>
        </p:nvSpPr>
        <p:spPr/>
        <p:txBody>
          <a:bodyPr/>
          <a:lstStyle/>
          <a:p>
            <a:r>
              <a:rPr lang="en-US" dirty="0" smtClean="0"/>
              <a:t>Special Considerations</a:t>
            </a:r>
            <a:endParaRPr lang="en-US" dirty="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6" presetClass="entr" presetSubtype="16" fill="hold" nodeType="with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5" descr="UCSanDiego_LogoLINIGR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62200"/>
            <a:ext cx="2438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8"/>
          <p:cNvSpPr txBox="1">
            <a:spLocks noChangeArrowheads="1"/>
          </p:cNvSpPr>
          <p:nvPr/>
        </p:nvSpPr>
        <p:spPr bwMode="auto">
          <a:xfrm>
            <a:off x="5105400" y="2651125"/>
            <a:ext cx="3354388"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FF66"/>
              </a:buClr>
              <a:buFont typeface="Wingdings" pitchFamily="2" charset="2"/>
              <a:buChar char=""/>
              <a:defRPr sz="3200">
                <a:solidFill>
                  <a:schemeClr val="tx1"/>
                </a:solidFill>
                <a:latin typeface="Verdana" pitchFamily="34" charset="0"/>
                <a:ea typeface="ＭＳ Ｐゴシック" pitchFamily="34" charset="-128"/>
              </a:defRPr>
            </a:lvl1pPr>
            <a:lvl2pPr marL="742950" indent="-285750">
              <a:spcBef>
                <a:spcPct val="20000"/>
              </a:spcBef>
              <a:buClr>
                <a:srgbClr val="CCFF66"/>
              </a:buClr>
              <a:buFont typeface="Wingdings" pitchFamily="2" charset="2"/>
              <a:buChar char=""/>
              <a:defRPr sz="2800">
                <a:solidFill>
                  <a:schemeClr val="tx1"/>
                </a:solidFill>
                <a:latin typeface="Verdana" pitchFamily="34" charset="0"/>
                <a:ea typeface="ＭＳ Ｐゴシック" pitchFamily="34" charset="-128"/>
              </a:defRPr>
            </a:lvl2pPr>
            <a:lvl3pPr marL="1143000" indent="-228600">
              <a:spcBef>
                <a:spcPct val="20000"/>
              </a:spcBef>
              <a:buClr>
                <a:srgbClr val="FFFF66"/>
              </a:buClr>
              <a:buFont typeface="Wingdings" pitchFamily="2" charset="2"/>
              <a:buChar char=""/>
              <a:defRPr sz="2400">
                <a:solidFill>
                  <a:schemeClr val="tx1"/>
                </a:solidFill>
                <a:latin typeface="Verdana" pitchFamily="34" charset="0"/>
                <a:ea typeface="ＭＳ Ｐゴシック" pitchFamily="34" charset="-128"/>
              </a:defRPr>
            </a:lvl3pPr>
            <a:lvl4pPr marL="1600200" indent="-228600">
              <a:spcBef>
                <a:spcPct val="20000"/>
              </a:spcBef>
              <a:buClr>
                <a:srgbClr val="CCFF66"/>
              </a:buClr>
              <a:buFont typeface="Wingdings" pitchFamily="2" charset="2"/>
              <a:buChar char=""/>
              <a:defRPr sz="2000">
                <a:solidFill>
                  <a:schemeClr val="tx1"/>
                </a:solidFill>
                <a:latin typeface="Verdana" pitchFamily="34" charset="0"/>
                <a:ea typeface="ＭＳ Ｐゴシック" pitchFamily="34" charset="-128"/>
              </a:defRPr>
            </a:lvl4pPr>
            <a:lvl5pPr marL="2057400" indent="-228600">
              <a:spcBef>
                <a:spcPct val="20000"/>
              </a:spcBef>
              <a:buClr>
                <a:srgbClr val="FFFF66"/>
              </a:buClr>
              <a:buFont typeface="Wingdings" pitchFamily="2" charset="2"/>
              <a:buChar char=""/>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9pPr>
          </a:lstStyle>
          <a:p>
            <a:pPr algn="ctr">
              <a:spcBef>
                <a:spcPct val="50000"/>
              </a:spcBef>
              <a:buClrTx/>
              <a:buFontTx/>
              <a:buNone/>
            </a:pPr>
            <a:r>
              <a:rPr lang="en-US" altLang="en-US" sz="3600">
                <a:latin typeface="Arial" pitchFamily="34" charset="0"/>
              </a:rPr>
              <a:t>Image </a:t>
            </a:r>
            <a:br>
              <a:rPr lang="en-US" altLang="en-US" sz="3600">
                <a:latin typeface="Arial" pitchFamily="34" charset="0"/>
              </a:rPr>
            </a:br>
            <a:r>
              <a:rPr lang="en-US" altLang="en-US" sz="3600">
                <a:latin typeface="Arial" pitchFamily="34" charset="0"/>
              </a:rPr>
              <a:t>Goes Here</a:t>
            </a:r>
          </a:p>
        </p:txBody>
      </p:sp>
      <p:sp>
        <p:nvSpPr>
          <p:cNvPr id="2" name="TextBox 1"/>
          <p:cNvSpPr txBox="1"/>
          <p:nvPr/>
        </p:nvSpPr>
        <p:spPr>
          <a:xfrm>
            <a:off x="1981200" y="1752600"/>
            <a:ext cx="6705600" cy="4909036"/>
          </a:xfrm>
          <a:prstGeom prst="rect">
            <a:avLst/>
          </a:prstGeom>
          <a:noFill/>
        </p:spPr>
        <p:txBody>
          <a:bodyPr wrap="square">
            <a:spAutoFit/>
          </a:bodyPr>
          <a:lstStyle/>
          <a:p>
            <a:pPr marL="17463">
              <a:spcAft>
                <a:spcPts val="600"/>
              </a:spcAft>
              <a:defRPr/>
            </a:pPr>
            <a:r>
              <a:rPr lang="en-US" b="1" kern="0" dirty="0">
                <a:solidFill>
                  <a:schemeClr val="bg1">
                    <a:lumMod val="50000"/>
                  </a:schemeClr>
                </a:solidFill>
              </a:rPr>
              <a:t>Receipts</a:t>
            </a:r>
          </a:p>
          <a:p>
            <a:pPr marL="360363" indent="-342900">
              <a:spcAft>
                <a:spcPts val="600"/>
              </a:spcAft>
              <a:buFont typeface="Arial" panose="020B0604020202020204" pitchFamily="34" charset="0"/>
              <a:buChar char="•"/>
              <a:defRPr/>
            </a:pPr>
            <a:r>
              <a:rPr lang="en-US" sz="2000" kern="0" dirty="0">
                <a:solidFill>
                  <a:schemeClr val="bg1">
                    <a:lumMod val="50000"/>
                  </a:schemeClr>
                </a:solidFill>
              </a:rPr>
              <a:t>Expenses of $75 or more must be supported by ‘original’ itemized receipt</a:t>
            </a:r>
          </a:p>
          <a:p>
            <a:pPr marL="360363" indent="-342900">
              <a:spcAft>
                <a:spcPts val="600"/>
              </a:spcAft>
              <a:buFont typeface="Arial" panose="020B0604020202020204" pitchFamily="34" charset="0"/>
              <a:buChar char="•"/>
              <a:defRPr/>
            </a:pPr>
            <a:r>
              <a:rPr lang="en-US" sz="2000" kern="0" dirty="0">
                <a:solidFill>
                  <a:schemeClr val="bg1">
                    <a:lumMod val="50000"/>
                  </a:schemeClr>
                </a:solidFill>
              </a:rPr>
              <a:t>If the expense being claimed exceeds $75 but is comprised of two receipts, each less than $75, the receipts are required</a:t>
            </a:r>
          </a:p>
          <a:p>
            <a:pPr marL="360363" indent="-342900">
              <a:spcAft>
                <a:spcPts val="600"/>
              </a:spcAft>
              <a:buFont typeface="Arial" panose="020B0604020202020204" pitchFamily="34" charset="0"/>
              <a:buChar char="•"/>
              <a:defRPr/>
            </a:pPr>
            <a:r>
              <a:rPr lang="en-US" sz="2000" kern="0" dirty="0">
                <a:solidFill>
                  <a:schemeClr val="bg1">
                    <a:lumMod val="50000"/>
                  </a:schemeClr>
                </a:solidFill>
              </a:rPr>
              <a:t>Lost receipts need to include a description of what steps the host/department did to obtain a duplicate receipt and what is being done to avoid future lost receipts</a:t>
            </a:r>
          </a:p>
          <a:p>
            <a:pPr marL="360363" indent="-342900">
              <a:spcAft>
                <a:spcPts val="600"/>
              </a:spcAft>
              <a:buFont typeface="Arial" panose="020B0604020202020204" pitchFamily="34" charset="0"/>
              <a:buChar char="•"/>
              <a:defRPr/>
            </a:pPr>
            <a:r>
              <a:rPr lang="en-US" sz="2000" kern="0" dirty="0">
                <a:solidFill>
                  <a:schemeClr val="bg1">
                    <a:lumMod val="50000"/>
                  </a:schemeClr>
                </a:solidFill>
              </a:rPr>
              <a:t>If a credit card statement is being submitted when the receipt is lost, redact the credit card number, home address, and personal purchases</a:t>
            </a:r>
          </a:p>
          <a:p>
            <a:pPr>
              <a:defRPr/>
            </a:pPr>
            <a:endParaRPr lang="en-US" dirty="0">
              <a:solidFill>
                <a:schemeClr val="bg1">
                  <a:lumMod val="50000"/>
                </a:schemeClr>
              </a:solidFill>
            </a:endParaRPr>
          </a:p>
        </p:txBody>
      </p:sp>
      <p:sp>
        <p:nvSpPr>
          <p:cNvPr id="3" name="Title 2"/>
          <p:cNvSpPr>
            <a:spLocks noGrp="1"/>
          </p:cNvSpPr>
          <p:nvPr>
            <p:ph type="title"/>
          </p:nvPr>
        </p:nvSpPr>
        <p:spPr/>
        <p:txBody>
          <a:bodyPr/>
          <a:lstStyle/>
          <a:p>
            <a:r>
              <a:rPr lang="en-US" dirty="0" smtClean="0"/>
              <a:t>Special Considerations</a:t>
            </a:r>
            <a:endParaRPr lang="en-US" dirty="0"/>
          </a:p>
        </p:txBody>
      </p:sp>
    </p:spTree>
  </p:cSld>
  <p:clrMapOvr>
    <a:masterClrMapping/>
  </p:clrMapOvr>
  <p:transition spd="slow">
    <p:fad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3" name="Picture 5" descr="UCSanDiego_LogoLINIGR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62200"/>
            <a:ext cx="2438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4" name="Text Box 8"/>
          <p:cNvSpPr txBox="1">
            <a:spLocks noChangeArrowheads="1"/>
          </p:cNvSpPr>
          <p:nvPr/>
        </p:nvSpPr>
        <p:spPr bwMode="auto">
          <a:xfrm>
            <a:off x="5105400" y="2651125"/>
            <a:ext cx="3354388"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FF66"/>
              </a:buClr>
              <a:buFont typeface="Wingdings" pitchFamily="2" charset="2"/>
              <a:buChar char=""/>
              <a:defRPr sz="3200">
                <a:solidFill>
                  <a:schemeClr val="tx1"/>
                </a:solidFill>
                <a:latin typeface="Verdana" pitchFamily="34" charset="0"/>
                <a:ea typeface="ＭＳ Ｐゴシック" pitchFamily="34" charset="-128"/>
              </a:defRPr>
            </a:lvl1pPr>
            <a:lvl2pPr marL="742950" indent="-285750">
              <a:spcBef>
                <a:spcPct val="20000"/>
              </a:spcBef>
              <a:buClr>
                <a:srgbClr val="CCFF66"/>
              </a:buClr>
              <a:buFont typeface="Wingdings" pitchFamily="2" charset="2"/>
              <a:buChar char=""/>
              <a:defRPr sz="2800">
                <a:solidFill>
                  <a:schemeClr val="tx1"/>
                </a:solidFill>
                <a:latin typeface="Verdana" pitchFamily="34" charset="0"/>
                <a:ea typeface="ＭＳ Ｐゴシック" pitchFamily="34" charset="-128"/>
              </a:defRPr>
            </a:lvl2pPr>
            <a:lvl3pPr marL="1143000" indent="-228600">
              <a:spcBef>
                <a:spcPct val="20000"/>
              </a:spcBef>
              <a:buClr>
                <a:srgbClr val="FFFF66"/>
              </a:buClr>
              <a:buFont typeface="Wingdings" pitchFamily="2" charset="2"/>
              <a:buChar char=""/>
              <a:defRPr sz="2400">
                <a:solidFill>
                  <a:schemeClr val="tx1"/>
                </a:solidFill>
                <a:latin typeface="Verdana" pitchFamily="34" charset="0"/>
                <a:ea typeface="ＭＳ Ｐゴシック" pitchFamily="34" charset="-128"/>
              </a:defRPr>
            </a:lvl3pPr>
            <a:lvl4pPr marL="1600200" indent="-228600">
              <a:spcBef>
                <a:spcPct val="20000"/>
              </a:spcBef>
              <a:buClr>
                <a:srgbClr val="CCFF66"/>
              </a:buClr>
              <a:buFont typeface="Wingdings" pitchFamily="2" charset="2"/>
              <a:buChar char=""/>
              <a:defRPr sz="2000">
                <a:solidFill>
                  <a:schemeClr val="tx1"/>
                </a:solidFill>
                <a:latin typeface="Verdana" pitchFamily="34" charset="0"/>
                <a:ea typeface="ＭＳ Ｐゴシック" pitchFamily="34" charset="-128"/>
              </a:defRPr>
            </a:lvl4pPr>
            <a:lvl5pPr marL="2057400" indent="-228600">
              <a:spcBef>
                <a:spcPct val="20000"/>
              </a:spcBef>
              <a:buClr>
                <a:srgbClr val="FFFF66"/>
              </a:buClr>
              <a:buFont typeface="Wingdings" pitchFamily="2" charset="2"/>
              <a:buChar char=""/>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9pPr>
          </a:lstStyle>
          <a:p>
            <a:pPr algn="ctr">
              <a:spcBef>
                <a:spcPct val="50000"/>
              </a:spcBef>
              <a:buClrTx/>
              <a:buFontTx/>
              <a:buNone/>
            </a:pPr>
            <a:r>
              <a:rPr lang="en-US" altLang="en-US" sz="3600">
                <a:latin typeface="Arial" pitchFamily="34" charset="0"/>
              </a:rPr>
              <a:t>Image </a:t>
            </a:r>
            <a:br>
              <a:rPr lang="en-US" altLang="en-US" sz="3600">
                <a:latin typeface="Arial" pitchFamily="34" charset="0"/>
              </a:rPr>
            </a:br>
            <a:r>
              <a:rPr lang="en-US" altLang="en-US" sz="3600">
                <a:latin typeface="Arial" pitchFamily="34" charset="0"/>
              </a:rPr>
              <a:t>Goes Here</a:t>
            </a:r>
          </a:p>
        </p:txBody>
      </p:sp>
      <p:sp>
        <p:nvSpPr>
          <p:cNvPr id="3" name="Title 2"/>
          <p:cNvSpPr>
            <a:spLocks noGrp="1"/>
          </p:cNvSpPr>
          <p:nvPr>
            <p:ph type="title"/>
          </p:nvPr>
        </p:nvSpPr>
        <p:spPr/>
        <p:txBody>
          <a:bodyPr/>
          <a:lstStyle/>
          <a:p>
            <a:r>
              <a:rPr lang="en-US" dirty="0" smtClean="0"/>
              <a:t>Catering</a:t>
            </a:r>
            <a:endParaRPr lang="en-US" dirty="0"/>
          </a:p>
        </p:txBody>
      </p:sp>
      <p:pic>
        <p:nvPicPr>
          <p:cNvPr id="3074" name="Picture 1" descr="image0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04999" y="3913443"/>
            <a:ext cx="6947807"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bwMode="auto">
          <a:xfrm>
            <a:off x="0" y="6607686"/>
            <a:ext cx="1752600" cy="250314"/>
          </a:xfrm>
          <a:prstGeom prst="rect">
            <a:avLst/>
          </a:prstGeom>
          <a:solidFill>
            <a:srgbClr val="92D050"/>
          </a:solidFill>
          <a:ln w="9525"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8" name="Rectangle 7"/>
          <p:cNvSpPr/>
          <p:nvPr/>
        </p:nvSpPr>
        <p:spPr>
          <a:xfrm>
            <a:off x="2057400" y="1438250"/>
            <a:ext cx="6324600" cy="1808187"/>
          </a:xfrm>
          <a:prstGeom prst="rect">
            <a:avLst/>
          </a:prstGeom>
        </p:spPr>
        <p:txBody>
          <a:bodyPr wrap="square">
            <a:spAutoFit/>
          </a:bodyPr>
          <a:lstStyle/>
          <a:p>
            <a:pPr>
              <a:spcBef>
                <a:spcPts val="900"/>
              </a:spcBef>
              <a:defRPr/>
            </a:pPr>
            <a:r>
              <a:rPr lang="en-US" b="1" dirty="0">
                <a:solidFill>
                  <a:schemeClr val="bg1">
                    <a:lumMod val="50000"/>
                  </a:schemeClr>
                </a:solidFill>
              </a:rPr>
              <a:t>Catering Contracts</a:t>
            </a:r>
          </a:p>
          <a:p>
            <a:pPr>
              <a:spcBef>
                <a:spcPts val="900"/>
              </a:spcBef>
              <a:defRPr/>
            </a:pPr>
            <a:r>
              <a:rPr lang="en-US" sz="2000" dirty="0">
                <a:solidFill>
                  <a:schemeClr val="bg1">
                    <a:lumMod val="50000"/>
                  </a:schemeClr>
                </a:solidFill>
              </a:rPr>
              <a:t>Don’t forget that catering vendors must have a contract signed by Procurement and Contracts </a:t>
            </a:r>
            <a:r>
              <a:rPr lang="en-US" sz="2000" dirty="0" smtClean="0">
                <a:solidFill>
                  <a:schemeClr val="bg1">
                    <a:lumMod val="50000"/>
                  </a:schemeClr>
                </a:solidFill>
              </a:rPr>
              <a:t>or a PO CN# prior </a:t>
            </a:r>
            <a:r>
              <a:rPr lang="en-US" sz="2000" dirty="0">
                <a:solidFill>
                  <a:schemeClr val="bg1">
                    <a:lumMod val="50000"/>
                  </a:schemeClr>
                </a:solidFill>
              </a:rPr>
              <a:t>to the event and prior to submitting them through MyEvents for payment/ deposit.</a:t>
            </a:r>
          </a:p>
        </p:txBody>
      </p:sp>
    </p:spTree>
    <p:extLst>
      <p:ext uri="{BB962C8B-B14F-4D97-AF65-F5344CB8AC3E}">
        <p14:creationId xmlns:p14="http://schemas.microsoft.com/office/powerpoint/2010/main" val="2451495762"/>
      </p:ext>
    </p:extLst>
  </p:cSld>
  <p:clrMapOvr>
    <a:masterClrMapping/>
  </p:clrMapOvr>
  <p:transition spd="slow">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8" name="Rectangle 5"/>
          <p:cNvSpPr>
            <a:spLocks noChangeArrowheads="1"/>
          </p:cNvSpPr>
          <p:nvPr/>
        </p:nvSpPr>
        <p:spPr bwMode="auto">
          <a:xfrm>
            <a:off x="2057400" y="1981200"/>
            <a:ext cx="7086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FF66"/>
              </a:buClr>
              <a:buFont typeface="Wingdings" pitchFamily="2" charset="2"/>
              <a:buChar char=""/>
              <a:defRPr sz="3200">
                <a:solidFill>
                  <a:schemeClr val="tx1"/>
                </a:solidFill>
                <a:latin typeface="Verdana" pitchFamily="34" charset="0"/>
                <a:ea typeface="ＭＳ Ｐゴシック" pitchFamily="34" charset="-128"/>
              </a:defRPr>
            </a:lvl1pPr>
            <a:lvl2pPr marL="742950" indent="-285750">
              <a:spcBef>
                <a:spcPct val="20000"/>
              </a:spcBef>
              <a:buClr>
                <a:srgbClr val="CCFF66"/>
              </a:buClr>
              <a:buFont typeface="Wingdings" pitchFamily="2" charset="2"/>
              <a:buChar char=""/>
              <a:defRPr sz="2800">
                <a:solidFill>
                  <a:schemeClr val="tx1"/>
                </a:solidFill>
                <a:latin typeface="Verdana" pitchFamily="34" charset="0"/>
                <a:ea typeface="ＭＳ Ｐゴシック" pitchFamily="34" charset="-128"/>
              </a:defRPr>
            </a:lvl2pPr>
            <a:lvl3pPr marL="1143000" indent="-228600">
              <a:spcBef>
                <a:spcPct val="20000"/>
              </a:spcBef>
              <a:buClr>
                <a:srgbClr val="FFFF66"/>
              </a:buClr>
              <a:buFont typeface="Wingdings" pitchFamily="2" charset="2"/>
              <a:buChar char=""/>
              <a:defRPr sz="2400">
                <a:solidFill>
                  <a:schemeClr val="tx1"/>
                </a:solidFill>
                <a:latin typeface="Verdana" pitchFamily="34" charset="0"/>
                <a:ea typeface="ＭＳ Ｐゴシック" pitchFamily="34" charset="-128"/>
              </a:defRPr>
            </a:lvl3pPr>
            <a:lvl4pPr marL="1600200" indent="-228600">
              <a:spcBef>
                <a:spcPct val="20000"/>
              </a:spcBef>
              <a:buClr>
                <a:srgbClr val="CCFF66"/>
              </a:buClr>
              <a:buFont typeface="Wingdings" pitchFamily="2" charset="2"/>
              <a:buChar char=""/>
              <a:defRPr sz="2000">
                <a:solidFill>
                  <a:schemeClr val="tx1"/>
                </a:solidFill>
                <a:latin typeface="Verdana" pitchFamily="34" charset="0"/>
                <a:ea typeface="ＭＳ Ｐゴシック" pitchFamily="34" charset="-128"/>
              </a:defRPr>
            </a:lvl4pPr>
            <a:lvl5pPr marL="2057400" indent="-228600">
              <a:spcBef>
                <a:spcPct val="20000"/>
              </a:spcBef>
              <a:buClr>
                <a:srgbClr val="FFFF66"/>
              </a:buClr>
              <a:buFont typeface="Wingdings" pitchFamily="2" charset="2"/>
              <a:buChar char=""/>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9pPr>
          </a:lstStyle>
          <a:p>
            <a:pPr>
              <a:spcBef>
                <a:spcPts val="600"/>
              </a:spcBef>
              <a:buClrTx/>
              <a:buFontTx/>
              <a:buNone/>
            </a:pPr>
            <a:r>
              <a:rPr lang="en-US" altLang="en-US" sz="3600" b="1" dirty="0">
                <a:solidFill>
                  <a:srgbClr val="2D3F6E"/>
                </a:solidFill>
                <a:latin typeface="Arial" pitchFamily="34" charset="0"/>
              </a:rPr>
              <a:t>Updates</a:t>
            </a:r>
            <a:endParaRPr lang="en-US" altLang="en-US" sz="2400" b="1" dirty="0">
              <a:solidFill>
                <a:srgbClr val="BC5812"/>
              </a:solidFill>
              <a:latin typeface="Arial" pitchFamily="34" charset="0"/>
            </a:endParaRPr>
          </a:p>
        </p:txBody>
      </p:sp>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5" descr="UCSanDiego_LogoLINIGR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62200"/>
            <a:ext cx="2438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8" name="Text Box 8"/>
          <p:cNvSpPr txBox="1">
            <a:spLocks noChangeArrowheads="1"/>
          </p:cNvSpPr>
          <p:nvPr/>
        </p:nvSpPr>
        <p:spPr bwMode="auto">
          <a:xfrm>
            <a:off x="5105400" y="2651125"/>
            <a:ext cx="3354388"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FF66"/>
              </a:buClr>
              <a:buFont typeface="Wingdings" pitchFamily="2" charset="2"/>
              <a:buChar char=""/>
              <a:defRPr sz="3200">
                <a:solidFill>
                  <a:schemeClr val="tx1"/>
                </a:solidFill>
                <a:latin typeface="Verdana" pitchFamily="34" charset="0"/>
                <a:ea typeface="ＭＳ Ｐゴシック" pitchFamily="34" charset="-128"/>
              </a:defRPr>
            </a:lvl1pPr>
            <a:lvl2pPr marL="742950" indent="-285750">
              <a:spcBef>
                <a:spcPct val="20000"/>
              </a:spcBef>
              <a:buClr>
                <a:srgbClr val="CCFF66"/>
              </a:buClr>
              <a:buFont typeface="Wingdings" pitchFamily="2" charset="2"/>
              <a:buChar char=""/>
              <a:defRPr sz="2800">
                <a:solidFill>
                  <a:schemeClr val="tx1"/>
                </a:solidFill>
                <a:latin typeface="Verdana" pitchFamily="34" charset="0"/>
                <a:ea typeface="ＭＳ Ｐゴシック" pitchFamily="34" charset="-128"/>
              </a:defRPr>
            </a:lvl2pPr>
            <a:lvl3pPr marL="1143000" indent="-228600">
              <a:spcBef>
                <a:spcPct val="20000"/>
              </a:spcBef>
              <a:buClr>
                <a:srgbClr val="FFFF66"/>
              </a:buClr>
              <a:buFont typeface="Wingdings" pitchFamily="2" charset="2"/>
              <a:buChar char=""/>
              <a:defRPr sz="2400">
                <a:solidFill>
                  <a:schemeClr val="tx1"/>
                </a:solidFill>
                <a:latin typeface="Verdana" pitchFamily="34" charset="0"/>
                <a:ea typeface="ＭＳ Ｐゴシック" pitchFamily="34" charset="-128"/>
              </a:defRPr>
            </a:lvl3pPr>
            <a:lvl4pPr marL="1600200" indent="-228600">
              <a:spcBef>
                <a:spcPct val="20000"/>
              </a:spcBef>
              <a:buClr>
                <a:srgbClr val="CCFF66"/>
              </a:buClr>
              <a:buFont typeface="Wingdings" pitchFamily="2" charset="2"/>
              <a:buChar char=""/>
              <a:defRPr sz="2000">
                <a:solidFill>
                  <a:schemeClr val="tx1"/>
                </a:solidFill>
                <a:latin typeface="Verdana" pitchFamily="34" charset="0"/>
                <a:ea typeface="ＭＳ Ｐゴシック" pitchFamily="34" charset="-128"/>
              </a:defRPr>
            </a:lvl4pPr>
            <a:lvl5pPr marL="2057400" indent="-228600">
              <a:spcBef>
                <a:spcPct val="20000"/>
              </a:spcBef>
              <a:buClr>
                <a:srgbClr val="FFFF66"/>
              </a:buClr>
              <a:buFont typeface="Wingdings" pitchFamily="2" charset="2"/>
              <a:buChar char=""/>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9pPr>
          </a:lstStyle>
          <a:p>
            <a:pPr algn="ctr">
              <a:spcBef>
                <a:spcPct val="50000"/>
              </a:spcBef>
              <a:buClrTx/>
              <a:buFontTx/>
              <a:buNone/>
            </a:pPr>
            <a:r>
              <a:rPr lang="en-US" altLang="en-US" sz="3600">
                <a:latin typeface="Arial" pitchFamily="34" charset="0"/>
              </a:rPr>
              <a:t>Image </a:t>
            </a:r>
            <a:br>
              <a:rPr lang="en-US" altLang="en-US" sz="3600">
                <a:latin typeface="Arial" pitchFamily="34" charset="0"/>
              </a:rPr>
            </a:br>
            <a:r>
              <a:rPr lang="en-US" altLang="en-US" sz="3600">
                <a:latin typeface="Arial" pitchFamily="34" charset="0"/>
              </a:rPr>
              <a:t>Goes Here</a:t>
            </a:r>
          </a:p>
        </p:txBody>
      </p:sp>
      <p:sp>
        <p:nvSpPr>
          <p:cNvPr id="2" name="Title 1"/>
          <p:cNvSpPr>
            <a:spLocks noGrp="1"/>
          </p:cNvSpPr>
          <p:nvPr>
            <p:ph type="title"/>
          </p:nvPr>
        </p:nvSpPr>
        <p:spPr/>
        <p:txBody>
          <a:bodyPr/>
          <a:lstStyle/>
          <a:p>
            <a:r>
              <a:rPr lang="en-US" dirty="0" smtClean="0"/>
              <a:t>Updates</a:t>
            </a:r>
            <a:endParaRPr lang="en-US" dirty="0"/>
          </a:p>
        </p:txBody>
      </p:sp>
      <p:pic>
        <p:nvPicPr>
          <p:cNvPr id="41992"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1641022"/>
            <a:ext cx="6496050" cy="49169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Updates</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267182416"/>
              </p:ext>
            </p:extLst>
          </p:nvPr>
        </p:nvGraphicFramePr>
        <p:xfrm>
          <a:off x="1905000" y="1143000"/>
          <a:ext cx="6934200" cy="5110051"/>
        </p:xfrm>
        <a:graphic>
          <a:graphicData uri="http://schemas.openxmlformats.org/drawingml/2006/table">
            <a:tbl>
              <a:tblPr firstRow="1" firstCol="1" bandRow="1">
                <a:tableStyleId>{5C22544A-7EE6-4342-B048-85BDC9FD1C3A}</a:tableStyleId>
              </a:tblPr>
              <a:tblGrid>
                <a:gridCol w="1295400"/>
                <a:gridCol w="2486891"/>
                <a:gridCol w="3151909"/>
              </a:tblGrid>
              <a:tr h="123365">
                <a:tc>
                  <a:txBody>
                    <a:bodyPr/>
                    <a:lstStyle/>
                    <a:p>
                      <a:pPr marL="0" marR="0">
                        <a:lnSpc>
                          <a:spcPct val="115000"/>
                        </a:lnSpc>
                        <a:spcBef>
                          <a:spcPts val="0"/>
                        </a:spcBef>
                        <a:spcAft>
                          <a:spcPts val="0"/>
                        </a:spcAft>
                      </a:pPr>
                      <a:r>
                        <a:rPr lang="en-US" sz="1600" dirty="0">
                          <a:effectLst/>
                        </a:rPr>
                        <a:t> </a:t>
                      </a:r>
                      <a:endParaRPr lang="en-US" sz="1800" dirty="0">
                        <a:effectLst/>
                        <a:latin typeface="Calibri"/>
                        <a:ea typeface="Calibri"/>
                        <a:cs typeface="Times New Roman"/>
                      </a:endParaRPr>
                    </a:p>
                  </a:txBody>
                  <a:tcPr marL="41798" marR="41798" marT="0" marB="0"/>
                </a:tc>
                <a:tc>
                  <a:txBody>
                    <a:bodyPr/>
                    <a:lstStyle/>
                    <a:p>
                      <a:pPr marL="0" marR="0" algn="ctr">
                        <a:lnSpc>
                          <a:spcPct val="115000"/>
                        </a:lnSpc>
                        <a:spcBef>
                          <a:spcPts val="0"/>
                        </a:spcBef>
                        <a:spcAft>
                          <a:spcPts val="0"/>
                        </a:spcAft>
                      </a:pPr>
                      <a:r>
                        <a:rPr lang="en-US" sz="1600">
                          <a:effectLst/>
                        </a:rPr>
                        <a:t>Current Policy</a:t>
                      </a:r>
                      <a:endParaRPr lang="en-US" sz="1800">
                        <a:effectLst/>
                        <a:latin typeface="Calibri"/>
                        <a:ea typeface="Calibri"/>
                        <a:cs typeface="Times New Roman"/>
                      </a:endParaRPr>
                    </a:p>
                  </a:txBody>
                  <a:tcPr marL="41798" marR="41798" marT="0" marB="0"/>
                </a:tc>
                <a:tc>
                  <a:txBody>
                    <a:bodyPr/>
                    <a:lstStyle/>
                    <a:p>
                      <a:pPr marL="0" marR="0" algn="ctr">
                        <a:lnSpc>
                          <a:spcPct val="115000"/>
                        </a:lnSpc>
                        <a:spcBef>
                          <a:spcPts val="0"/>
                        </a:spcBef>
                        <a:spcAft>
                          <a:spcPts val="0"/>
                        </a:spcAft>
                      </a:pPr>
                      <a:r>
                        <a:rPr lang="en-US" sz="1600" dirty="0" smtClean="0">
                          <a:effectLst/>
                        </a:rPr>
                        <a:t>Policy effective</a:t>
                      </a:r>
                      <a:r>
                        <a:rPr lang="en-US" sz="1600" baseline="0" dirty="0" smtClean="0">
                          <a:effectLst/>
                        </a:rPr>
                        <a:t> 1/1/15</a:t>
                      </a:r>
                      <a:endParaRPr lang="en-US" sz="1800" dirty="0">
                        <a:effectLst/>
                        <a:latin typeface="Calibri"/>
                        <a:ea typeface="Calibri"/>
                        <a:cs typeface="Times New Roman"/>
                      </a:endParaRPr>
                    </a:p>
                  </a:txBody>
                  <a:tcPr marL="41798" marR="41798" marT="0" marB="0"/>
                </a:tc>
              </a:tr>
              <a:tr h="4829635">
                <a:tc>
                  <a:txBody>
                    <a:bodyPr/>
                    <a:lstStyle/>
                    <a:p>
                      <a:pPr marL="0" marR="0">
                        <a:lnSpc>
                          <a:spcPct val="115000"/>
                        </a:lnSpc>
                        <a:spcBef>
                          <a:spcPts val="0"/>
                        </a:spcBef>
                        <a:spcAft>
                          <a:spcPts val="0"/>
                        </a:spcAft>
                      </a:pPr>
                      <a:r>
                        <a:rPr lang="en-US" sz="1100" dirty="0">
                          <a:effectLst/>
                        </a:rPr>
                        <a:t>Meetings and Entertainment</a:t>
                      </a:r>
                      <a:endParaRPr lang="en-US" sz="1200" dirty="0">
                        <a:effectLst/>
                        <a:latin typeface="Calibri"/>
                        <a:ea typeface="Calibri"/>
                        <a:cs typeface="Times New Roman"/>
                      </a:endParaRPr>
                    </a:p>
                  </a:txBody>
                  <a:tcPr marL="41798" marR="41798" marT="0" marB="0"/>
                </a:tc>
                <a:tc>
                  <a:txBody>
                    <a:bodyPr/>
                    <a:lstStyle/>
                    <a:p>
                      <a:pPr marL="30480" marR="0">
                        <a:lnSpc>
                          <a:spcPts val="1500"/>
                        </a:lnSpc>
                        <a:spcBef>
                          <a:spcPts val="300"/>
                        </a:spcBef>
                        <a:spcAft>
                          <a:spcPts val="300"/>
                        </a:spcAft>
                      </a:pPr>
                      <a:r>
                        <a:rPr lang="en-US" sz="1100">
                          <a:effectLst/>
                        </a:rPr>
                        <a:t>If using a UC San Diego Travel Card, it is recommended that expense reimbursements be submitted within 10 days of the event to ensure timely payment to US Bank. </a:t>
                      </a:r>
                      <a:endParaRPr lang="en-US" sz="1200">
                        <a:effectLst/>
                      </a:endParaRPr>
                    </a:p>
                    <a:p>
                      <a:pPr marL="342900" marR="0" lvl="0" indent="-342900">
                        <a:lnSpc>
                          <a:spcPts val="1500"/>
                        </a:lnSpc>
                        <a:spcBef>
                          <a:spcPts val="300"/>
                        </a:spcBef>
                        <a:spcAft>
                          <a:spcPts val="300"/>
                        </a:spcAft>
                        <a:buSzPts val="1000"/>
                        <a:buFont typeface="Symbol"/>
                        <a:buChar char=""/>
                        <a:tabLst>
                          <a:tab pos="217170" algn="l"/>
                        </a:tabLst>
                      </a:pPr>
                      <a:r>
                        <a:rPr lang="en-US" sz="1100">
                          <a:effectLst/>
                        </a:rPr>
                        <a:t>If personal payment was used, it is recommended that expense reimbursements be submitted within 21 days to reduce any financial burden on the employee.</a:t>
                      </a:r>
                      <a:endParaRPr lang="en-US" sz="1200">
                        <a:effectLst/>
                      </a:endParaRPr>
                    </a:p>
                    <a:p>
                      <a:pPr marL="91440" marR="0">
                        <a:lnSpc>
                          <a:spcPts val="1500"/>
                        </a:lnSpc>
                        <a:spcBef>
                          <a:spcPts val="300"/>
                        </a:spcBef>
                        <a:spcAft>
                          <a:spcPts val="300"/>
                        </a:spcAft>
                      </a:pPr>
                      <a:r>
                        <a:rPr lang="en-US" sz="1100">
                          <a:effectLst/>
                        </a:rPr>
                        <a:t>Expenses should be submitted within 60 days. </a:t>
                      </a:r>
                      <a:endParaRPr lang="en-US" sz="1200">
                        <a:effectLst/>
                      </a:endParaRPr>
                    </a:p>
                    <a:p>
                      <a:pPr marL="91440" marR="0">
                        <a:lnSpc>
                          <a:spcPts val="1500"/>
                        </a:lnSpc>
                        <a:spcBef>
                          <a:spcPts val="300"/>
                        </a:spcBef>
                        <a:spcAft>
                          <a:spcPts val="300"/>
                        </a:spcAft>
                      </a:pPr>
                      <a:r>
                        <a:rPr lang="en-US" sz="1100">
                          <a:effectLst/>
                        </a:rPr>
                        <a:t>Expenses submitted after 60 days but before six months should include an explanation as to why the event was not submitted within six months. </a:t>
                      </a:r>
                      <a:endParaRPr lang="en-US" sz="1200">
                        <a:effectLst/>
                      </a:endParaRPr>
                    </a:p>
                    <a:p>
                      <a:pPr marL="0" marR="0">
                        <a:lnSpc>
                          <a:spcPct val="115000"/>
                        </a:lnSpc>
                        <a:spcBef>
                          <a:spcPts val="0"/>
                        </a:spcBef>
                        <a:spcAft>
                          <a:spcPts val="0"/>
                        </a:spcAft>
                      </a:pPr>
                      <a:r>
                        <a:rPr lang="en-US" sz="1100">
                          <a:effectLst/>
                        </a:rPr>
                        <a:t> </a:t>
                      </a:r>
                      <a:endParaRPr lang="en-US" sz="1200">
                        <a:effectLst/>
                        <a:latin typeface="Calibri"/>
                        <a:ea typeface="Calibri"/>
                        <a:cs typeface="Times New Roman"/>
                      </a:endParaRPr>
                    </a:p>
                  </a:txBody>
                  <a:tcPr marL="41798" marR="41798" marT="0" marB="0"/>
                </a:tc>
                <a:tc>
                  <a:txBody>
                    <a:bodyPr/>
                    <a:lstStyle/>
                    <a:p>
                      <a:pPr marL="30480" marR="0">
                        <a:lnSpc>
                          <a:spcPts val="1500"/>
                        </a:lnSpc>
                        <a:spcBef>
                          <a:spcPts val="300"/>
                        </a:spcBef>
                        <a:spcAft>
                          <a:spcPts val="300"/>
                        </a:spcAft>
                      </a:pPr>
                      <a:r>
                        <a:rPr lang="en-US" sz="1100" dirty="0">
                          <a:effectLst/>
                        </a:rPr>
                        <a:t>If using a UC San Diego Travel Card, it is recommended that expense reimbursements be submitted within 10 days of the event to ensure timely payment to US Bank. </a:t>
                      </a:r>
                      <a:endParaRPr lang="en-US" sz="1200" dirty="0">
                        <a:effectLst/>
                      </a:endParaRPr>
                    </a:p>
                    <a:p>
                      <a:pPr marL="342900" marR="0" lvl="0" indent="-342900">
                        <a:lnSpc>
                          <a:spcPts val="1500"/>
                        </a:lnSpc>
                        <a:spcBef>
                          <a:spcPts val="300"/>
                        </a:spcBef>
                        <a:spcAft>
                          <a:spcPts val="300"/>
                        </a:spcAft>
                        <a:buSzPts val="1000"/>
                        <a:buFont typeface="Symbol"/>
                        <a:buChar char=""/>
                        <a:tabLst>
                          <a:tab pos="217170" algn="l"/>
                        </a:tabLst>
                      </a:pPr>
                      <a:r>
                        <a:rPr lang="en-US" sz="1100" dirty="0">
                          <a:effectLst/>
                        </a:rPr>
                        <a:t>If personal payment was used, it is recommended that expense reimburse­ments be submitted within 21 days to reduce any financial burden on the employee.</a:t>
                      </a:r>
                      <a:endParaRPr lang="en-US" sz="1200" dirty="0">
                        <a:effectLst/>
                      </a:endParaRPr>
                    </a:p>
                    <a:p>
                      <a:pPr marL="30480" marR="0">
                        <a:lnSpc>
                          <a:spcPts val="1500"/>
                        </a:lnSpc>
                        <a:spcBef>
                          <a:spcPts val="300"/>
                        </a:spcBef>
                        <a:spcAft>
                          <a:spcPts val="300"/>
                        </a:spcAft>
                      </a:pPr>
                      <a:r>
                        <a:rPr lang="en-US" sz="1100" dirty="0">
                          <a:effectLst/>
                        </a:rPr>
                        <a:t>Final reporting of expenses must be submitted via MyEvents within 45 days of the event. </a:t>
                      </a:r>
                      <a:endParaRPr lang="en-US" sz="1200" dirty="0">
                        <a:effectLst/>
                      </a:endParaRPr>
                    </a:p>
                    <a:p>
                      <a:pPr marL="30480" marR="0">
                        <a:lnSpc>
                          <a:spcPts val="1500"/>
                        </a:lnSpc>
                        <a:spcBef>
                          <a:spcPts val="300"/>
                        </a:spcBef>
                        <a:spcAft>
                          <a:spcPts val="300"/>
                        </a:spcAft>
                      </a:pPr>
                      <a:r>
                        <a:rPr lang="en-US" sz="1100" dirty="0">
                          <a:effectLst/>
                        </a:rPr>
                        <a:t>Final reporting of expenses submitted via MyEvents after 45 days may be treated as taxable and reported on the employee’s W-2.  (Employees should consult with their tax professional as to whether the expense can be deducted on their individual tax return.)</a:t>
                      </a:r>
                      <a:endParaRPr lang="en-US" sz="1200" dirty="0">
                        <a:effectLst/>
                        <a:latin typeface="Calibri"/>
                        <a:ea typeface="Calibri"/>
                        <a:cs typeface="Times New Roman"/>
                      </a:endParaRPr>
                    </a:p>
                  </a:txBody>
                  <a:tcPr marL="41798" marR="41798" marT="0" marB="0"/>
                </a:tc>
              </a:tr>
            </a:tbl>
          </a:graphicData>
        </a:graphic>
      </p:graphicFrame>
    </p:spTree>
    <p:extLst>
      <p:ext uri="{BB962C8B-B14F-4D97-AF65-F5344CB8AC3E}">
        <p14:creationId xmlns:p14="http://schemas.microsoft.com/office/powerpoint/2010/main" val="280097699"/>
      </p:ext>
    </p:extLst>
  </p:cSld>
  <p:clrMapOvr>
    <a:masterClrMapping/>
  </p:clrMapOvr>
  <p:transition spd="slow">
    <p:fad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Updates</a:t>
            </a:r>
            <a:endParaRPr lang="en-US" dirty="0"/>
          </a:p>
        </p:txBody>
      </p:sp>
      <p:sp>
        <p:nvSpPr>
          <p:cNvPr id="2" name="TextBox 1"/>
          <p:cNvSpPr txBox="1"/>
          <p:nvPr/>
        </p:nvSpPr>
        <p:spPr>
          <a:xfrm>
            <a:off x="2057400" y="1143000"/>
            <a:ext cx="6629400" cy="4524315"/>
          </a:xfrm>
          <a:prstGeom prst="rect">
            <a:avLst/>
          </a:prstGeom>
          <a:noFill/>
        </p:spPr>
        <p:txBody>
          <a:bodyPr wrap="square" rtlCol="0">
            <a:spAutoFit/>
          </a:bodyPr>
          <a:lstStyle/>
          <a:p>
            <a:r>
              <a:rPr lang="en-US" dirty="0" smtClean="0">
                <a:solidFill>
                  <a:schemeClr val="bg1">
                    <a:lumMod val="50000"/>
                  </a:schemeClr>
                </a:solidFill>
              </a:rPr>
              <a:t>What we are doing to assist with the reduced time to submit expenses?</a:t>
            </a:r>
          </a:p>
          <a:p>
            <a:endParaRPr lang="en-US" dirty="0">
              <a:solidFill>
                <a:schemeClr val="bg1">
                  <a:lumMod val="50000"/>
                </a:schemeClr>
              </a:solidFill>
            </a:endParaRPr>
          </a:p>
          <a:p>
            <a:pPr marL="457200" lvl="0" indent="-457200">
              <a:buFont typeface="+mj-lt"/>
              <a:buAutoNum type="arabicPeriod"/>
            </a:pPr>
            <a:r>
              <a:rPr lang="en-US" dirty="0">
                <a:solidFill>
                  <a:schemeClr val="bg1">
                    <a:lumMod val="50000"/>
                  </a:schemeClr>
                </a:solidFill>
              </a:rPr>
              <a:t>Hosts will receive a reminder email to approve the event every eight days until the event is approved.  (Currently, only one email is sent to the host with no reminders.)</a:t>
            </a:r>
          </a:p>
          <a:p>
            <a:pPr marL="457200" lvl="0" indent="-457200">
              <a:buFont typeface="+mj-lt"/>
              <a:buAutoNum type="arabicPeriod"/>
            </a:pPr>
            <a:r>
              <a:rPr lang="en-US" dirty="0">
                <a:solidFill>
                  <a:schemeClr val="bg1">
                    <a:lumMod val="50000"/>
                  </a:schemeClr>
                </a:solidFill>
              </a:rPr>
              <a:t>Electronic approvals will be requested simultaneously instead of sequentially (moving from host, to fund manager, to entertainment approver, etc</a:t>
            </a:r>
            <a:r>
              <a:rPr lang="en-US" dirty="0" smtClean="0">
                <a:solidFill>
                  <a:schemeClr val="bg1">
                    <a:lumMod val="50000"/>
                  </a:schemeClr>
                </a:solidFill>
              </a:rPr>
              <a:t>.).</a:t>
            </a:r>
          </a:p>
          <a:p>
            <a:endParaRPr lang="en-US" dirty="0">
              <a:solidFill>
                <a:schemeClr val="bg1">
                  <a:lumMod val="50000"/>
                </a:schemeClr>
              </a:solidFill>
            </a:endParaRPr>
          </a:p>
        </p:txBody>
      </p:sp>
    </p:spTree>
    <p:extLst>
      <p:ext uri="{BB962C8B-B14F-4D97-AF65-F5344CB8AC3E}">
        <p14:creationId xmlns:p14="http://schemas.microsoft.com/office/powerpoint/2010/main" val="2701898975"/>
      </p:ext>
    </p:extLst>
  </p:cSld>
  <p:clrMapOvr>
    <a:masterClrMapping/>
  </p:clrMapOvr>
  <p:transition spd="slow">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Updates</a:t>
            </a:r>
            <a:endParaRPr lang="en-US" dirty="0"/>
          </a:p>
        </p:txBody>
      </p:sp>
      <p:sp>
        <p:nvSpPr>
          <p:cNvPr id="2" name="TextBox 1"/>
          <p:cNvSpPr txBox="1"/>
          <p:nvPr/>
        </p:nvSpPr>
        <p:spPr>
          <a:xfrm>
            <a:off x="2057400" y="1143000"/>
            <a:ext cx="6629400" cy="2677656"/>
          </a:xfrm>
          <a:prstGeom prst="rect">
            <a:avLst/>
          </a:prstGeom>
          <a:noFill/>
        </p:spPr>
        <p:txBody>
          <a:bodyPr wrap="square" rtlCol="0">
            <a:spAutoFit/>
          </a:bodyPr>
          <a:lstStyle/>
          <a:p>
            <a:r>
              <a:rPr lang="en-US" dirty="0" smtClean="0">
                <a:solidFill>
                  <a:schemeClr val="bg1">
                    <a:lumMod val="50000"/>
                  </a:schemeClr>
                </a:solidFill>
              </a:rPr>
              <a:t>What we are doing to assist with the reduced time to submit expenses?</a:t>
            </a:r>
          </a:p>
          <a:p>
            <a:endParaRPr lang="en-US" dirty="0">
              <a:solidFill>
                <a:schemeClr val="bg1">
                  <a:lumMod val="50000"/>
                </a:schemeClr>
              </a:solidFill>
            </a:endParaRPr>
          </a:p>
          <a:p>
            <a:pPr marL="461963" lvl="0" indent="-461963"/>
            <a:r>
              <a:rPr lang="en-US" dirty="0" smtClean="0">
                <a:solidFill>
                  <a:schemeClr val="bg1">
                    <a:lumMod val="50000"/>
                  </a:schemeClr>
                </a:solidFill>
              </a:rPr>
              <a:t>3.	“Event Description” will be reworded with “Business Purpose” and a link providing examples of strong and weak descriptions will be provided.</a:t>
            </a:r>
            <a:endParaRPr lang="en-US" dirty="0">
              <a:solidFill>
                <a:schemeClr val="bg1">
                  <a:lumMod val="50000"/>
                </a:schemeClr>
              </a:solidFill>
            </a:endParaRPr>
          </a:p>
        </p:txBody>
      </p:sp>
      <p:pic>
        <p:nvPicPr>
          <p:cNvPr id="4098"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30490"/>
          <a:stretch/>
        </p:blipFill>
        <p:spPr bwMode="auto">
          <a:xfrm>
            <a:off x="2514600" y="3962400"/>
            <a:ext cx="6068523" cy="266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8546442"/>
      </p:ext>
    </p:extLst>
  </p:cSld>
  <p:clrMapOvr>
    <a:masterClrMapping/>
  </p:clrMapOvr>
  <p:transition spd="slow">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Updates</a:t>
            </a:r>
            <a:endParaRPr lang="en-US" dirty="0"/>
          </a:p>
        </p:txBody>
      </p:sp>
      <p:sp>
        <p:nvSpPr>
          <p:cNvPr id="2" name="TextBox 1"/>
          <p:cNvSpPr txBox="1"/>
          <p:nvPr/>
        </p:nvSpPr>
        <p:spPr>
          <a:xfrm>
            <a:off x="2057400" y="1143000"/>
            <a:ext cx="6629400" cy="1938992"/>
          </a:xfrm>
          <a:prstGeom prst="rect">
            <a:avLst/>
          </a:prstGeom>
          <a:noFill/>
        </p:spPr>
        <p:txBody>
          <a:bodyPr wrap="square" rtlCol="0">
            <a:spAutoFit/>
          </a:bodyPr>
          <a:lstStyle/>
          <a:p>
            <a:r>
              <a:rPr lang="en-US" dirty="0" smtClean="0">
                <a:solidFill>
                  <a:schemeClr val="bg1">
                    <a:lumMod val="50000"/>
                  </a:schemeClr>
                </a:solidFill>
              </a:rPr>
              <a:t>What we are doing to assist with the reduced time to submit expenses?</a:t>
            </a:r>
          </a:p>
          <a:p>
            <a:endParaRPr lang="en-US" dirty="0">
              <a:solidFill>
                <a:schemeClr val="bg1">
                  <a:lumMod val="50000"/>
                </a:schemeClr>
              </a:solidFill>
            </a:endParaRPr>
          </a:p>
          <a:p>
            <a:pPr marL="461963" lvl="0" indent="-461963"/>
            <a:r>
              <a:rPr lang="en-US" dirty="0">
                <a:solidFill>
                  <a:schemeClr val="bg1">
                    <a:lumMod val="50000"/>
                  </a:schemeClr>
                </a:solidFill>
              </a:rPr>
              <a:t>4</a:t>
            </a:r>
            <a:r>
              <a:rPr lang="en-US" dirty="0" smtClean="0">
                <a:solidFill>
                  <a:schemeClr val="bg1">
                    <a:lumMod val="50000"/>
                  </a:schemeClr>
                </a:solidFill>
              </a:rPr>
              <a:t>.	Ability to track error rates by department to offer customized training.</a:t>
            </a:r>
            <a:endParaRPr lang="en-US" dirty="0">
              <a:solidFill>
                <a:schemeClr val="bg1">
                  <a:lumMod val="50000"/>
                </a:schemeClr>
              </a:solidFill>
            </a:endParaRPr>
          </a:p>
        </p:txBody>
      </p:sp>
    </p:spTree>
    <p:extLst>
      <p:ext uri="{BB962C8B-B14F-4D97-AF65-F5344CB8AC3E}">
        <p14:creationId xmlns:p14="http://schemas.microsoft.com/office/powerpoint/2010/main" val="3377667675"/>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t>The MyEvent Process</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1200" y="1450975"/>
            <a:ext cx="6400800" cy="4936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9" name="Straight Arrow Connector 8"/>
          <p:cNvCxnSpPr/>
          <p:nvPr/>
        </p:nvCxnSpPr>
        <p:spPr bwMode="auto">
          <a:xfrm flipH="1">
            <a:off x="6553200" y="2286000"/>
            <a:ext cx="2057400" cy="228600"/>
          </a:xfrm>
          <a:prstGeom prst="straightConnector1">
            <a:avLst/>
          </a:prstGeom>
          <a:solidFill>
            <a:schemeClr val="accent1"/>
          </a:solidFill>
          <a:ln w="15875" cap="flat" cmpd="sng" algn="ctr">
            <a:solidFill>
              <a:srgbClr val="C00000"/>
            </a:solidFill>
            <a:prstDash val="solid"/>
            <a:round/>
            <a:headEnd type="none" w="med" len="med"/>
            <a:tailEnd type="arrow"/>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81199" y="2057400"/>
            <a:ext cx="6629401" cy="3231654"/>
          </a:xfrm>
          <a:prstGeom prst="rect">
            <a:avLst/>
          </a:prstGeom>
          <a:noFill/>
        </p:spPr>
        <p:txBody>
          <a:bodyPr wrap="square">
            <a:spAutoFit/>
          </a:bodyPr>
          <a:lstStyle/>
          <a:p>
            <a:pPr>
              <a:defRPr/>
            </a:pPr>
            <a:r>
              <a:rPr lang="en-US" dirty="0" smtClean="0">
                <a:solidFill>
                  <a:schemeClr val="bg1">
                    <a:lumMod val="75000"/>
                  </a:schemeClr>
                </a:solidFill>
              </a:rPr>
              <a:t>We process approximately </a:t>
            </a:r>
            <a:r>
              <a:rPr lang="en-US" sz="3600" b="1" dirty="0">
                <a:solidFill>
                  <a:schemeClr val="bg1">
                    <a:lumMod val="75000"/>
                  </a:schemeClr>
                </a:solidFill>
              </a:rPr>
              <a:t>24,000</a:t>
            </a:r>
            <a:r>
              <a:rPr lang="en-US" dirty="0" smtClean="0">
                <a:solidFill>
                  <a:schemeClr val="bg1">
                    <a:lumMod val="75000"/>
                  </a:schemeClr>
                </a:solidFill>
              </a:rPr>
              <a:t> events a year.</a:t>
            </a:r>
          </a:p>
          <a:p>
            <a:pPr>
              <a:defRPr/>
            </a:pPr>
            <a:r>
              <a:rPr lang="en-US" dirty="0" smtClean="0">
                <a:solidFill>
                  <a:schemeClr val="bg1">
                    <a:lumMod val="75000"/>
                  </a:schemeClr>
                </a:solidFill>
              </a:rPr>
              <a:t>That’s almost </a:t>
            </a:r>
            <a:r>
              <a:rPr lang="en-US" sz="3600" b="1" dirty="0">
                <a:solidFill>
                  <a:schemeClr val="bg1">
                    <a:lumMod val="75000"/>
                  </a:schemeClr>
                </a:solidFill>
              </a:rPr>
              <a:t>500</a:t>
            </a:r>
            <a:r>
              <a:rPr lang="en-US" dirty="0" smtClean="0">
                <a:solidFill>
                  <a:schemeClr val="bg1">
                    <a:lumMod val="75000"/>
                  </a:schemeClr>
                </a:solidFill>
              </a:rPr>
              <a:t> events a week!</a:t>
            </a:r>
          </a:p>
          <a:p>
            <a:pPr>
              <a:defRPr/>
            </a:pPr>
            <a:r>
              <a:rPr lang="en-US" dirty="0" smtClean="0">
                <a:solidFill>
                  <a:schemeClr val="bg1">
                    <a:lumMod val="75000"/>
                  </a:schemeClr>
                </a:solidFill>
              </a:rPr>
              <a:t>And our team is comprised of </a:t>
            </a:r>
            <a:r>
              <a:rPr lang="en-US" sz="3600" b="1" dirty="0" smtClean="0">
                <a:solidFill>
                  <a:schemeClr val="bg1">
                    <a:lumMod val="75000"/>
                  </a:schemeClr>
                </a:solidFill>
              </a:rPr>
              <a:t>2</a:t>
            </a:r>
            <a:r>
              <a:rPr lang="en-US" dirty="0" smtClean="0">
                <a:solidFill>
                  <a:schemeClr val="bg1">
                    <a:lumMod val="75000"/>
                  </a:schemeClr>
                </a:solidFill>
              </a:rPr>
              <a:t> Entertainment Specialists</a:t>
            </a:r>
          </a:p>
          <a:p>
            <a:pPr marL="800100" lvl="1" indent="-342900">
              <a:buFont typeface="Arial" panose="020B0604020202020204" pitchFamily="34" charset="0"/>
              <a:buChar char="•"/>
              <a:defRPr/>
            </a:pPr>
            <a:r>
              <a:rPr lang="en-US" dirty="0" smtClean="0">
                <a:solidFill>
                  <a:schemeClr val="bg1">
                    <a:lumMod val="75000"/>
                  </a:schemeClr>
                </a:solidFill>
              </a:rPr>
              <a:t>Sali Coleman</a:t>
            </a:r>
          </a:p>
          <a:p>
            <a:pPr marL="800100" lvl="1" indent="-342900">
              <a:buFont typeface="Arial" panose="020B0604020202020204" pitchFamily="34" charset="0"/>
              <a:buChar char="•"/>
              <a:defRPr/>
            </a:pPr>
            <a:r>
              <a:rPr lang="en-US" dirty="0" smtClean="0">
                <a:solidFill>
                  <a:schemeClr val="bg1">
                    <a:lumMod val="75000"/>
                  </a:schemeClr>
                </a:solidFill>
              </a:rPr>
              <a:t>La Shon Smith</a:t>
            </a:r>
            <a:endParaRPr lang="en-US" dirty="0">
              <a:solidFill>
                <a:schemeClr val="bg1">
                  <a:lumMod val="75000"/>
                </a:schemeClr>
              </a:solidFill>
            </a:endParaRPr>
          </a:p>
        </p:txBody>
      </p:sp>
      <p:sp>
        <p:nvSpPr>
          <p:cNvPr id="3" name="Title 2"/>
          <p:cNvSpPr>
            <a:spLocks noGrp="1"/>
          </p:cNvSpPr>
          <p:nvPr>
            <p:ph type="title"/>
          </p:nvPr>
        </p:nvSpPr>
        <p:spPr/>
        <p:txBody>
          <a:bodyPr/>
          <a:lstStyle/>
          <a:p>
            <a:r>
              <a:rPr lang="en-US" dirty="0" smtClean="0"/>
              <a:t>Did you know?</a:t>
            </a:r>
            <a:endParaRPr lang="en-US" dirty="0"/>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7" descr="http://main.makeuseoflimited.netdna-cdn.com/wp-content/uploads/2012/07/Questio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903663"/>
            <a:ext cx="678180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5" name="Text Box 9"/>
          <p:cNvSpPr txBox="1">
            <a:spLocks noChangeArrowheads="1"/>
          </p:cNvSpPr>
          <p:nvPr/>
        </p:nvSpPr>
        <p:spPr bwMode="auto">
          <a:xfrm>
            <a:off x="3048000" y="2590800"/>
            <a:ext cx="5183188" cy="1016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6000" b="1">
                <a:solidFill>
                  <a:srgbClr val="1B2E4F"/>
                </a:solidFill>
                <a:latin typeface="Arial" pitchFamily="34" charset="0"/>
              </a:rPr>
              <a:t>MyTravel</a:t>
            </a:r>
          </a:p>
        </p:txBody>
      </p:sp>
    </p:spTree>
    <p:extLst>
      <p:ext uri="{BB962C8B-B14F-4D97-AF65-F5344CB8AC3E}">
        <p14:creationId xmlns:p14="http://schemas.microsoft.com/office/powerpoint/2010/main" val="95604157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afterEffect">
                                  <p:stCondLst>
                                    <p:cond delay="250"/>
                                  </p:stCondLst>
                                  <p:childTnLst>
                                    <p:set>
                                      <p:cBhvr>
                                        <p:cTn id="6" dur="1" fill="hold">
                                          <p:stCondLst>
                                            <p:cond delay="0"/>
                                          </p:stCondLst>
                                        </p:cTn>
                                        <p:tgtEl>
                                          <p:spTgt spid="157705"/>
                                        </p:tgtEl>
                                        <p:attrNameLst>
                                          <p:attrName>style.visibility</p:attrName>
                                        </p:attrNameLst>
                                      </p:cBhvr>
                                      <p:to>
                                        <p:strVal val="visible"/>
                                      </p:to>
                                    </p:set>
                                    <p:animEffect transition="in" filter="fade">
                                      <p:cBhvr>
                                        <p:cTn id="7" dur="500"/>
                                        <p:tgtEl>
                                          <p:spTgt spid="1577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7705"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Box 1"/>
          <p:cNvSpPr txBox="1">
            <a:spLocks noChangeArrowheads="1"/>
          </p:cNvSpPr>
          <p:nvPr/>
        </p:nvSpPr>
        <p:spPr bwMode="auto">
          <a:xfrm>
            <a:off x="1524000" y="1600200"/>
            <a:ext cx="7010400" cy="140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spcAft>
                <a:spcPts val="600"/>
              </a:spcAft>
              <a:buClrTx/>
              <a:buFont typeface="Arial" pitchFamily="34" charset="0"/>
              <a:buChar char="•"/>
            </a:pPr>
            <a:r>
              <a:rPr lang="en-US" altLang="en-US" sz="2000">
                <a:solidFill>
                  <a:srgbClr val="1B2E4F"/>
                </a:solidFill>
                <a:latin typeface="Arial" pitchFamily="34" charset="0"/>
              </a:rPr>
              <a:t>From your MyTravel homepage, click on ‘Create a new trip’</a:t>
            </a:r>
          </a:p>
          <a:p>
            <a:pPr>
              <a:spcBef>
                <a:spcPct val="0"/>
              </a:spcBef>
              <a:spcAft>
                <a:spcPts val="600"/>
              </a:spcAft>
              <a:buClrTx/>
              <a:buFont typeface="Arial" pitchFamily="34" charset="0"/>
              <a:buChar char="•"/>
            </a:pPr>
            <a:r>
              <a:rPr lang="en-US" altLang="en-US" sz="2000">
                <a:solidFill>
                  <a:srgbClr val="1B2E4F"/>
                </a:solidFill>
                <a:latin typeface="Arial" pitchFamily="34" charset="0"/>
              </a:rPr>
              <a:t>Click on ‘Search for Traveler’ and, using the traveler ID, look up your traveler</a:t>
            </a:r>
          </a:p>
        </p:txBody>
      </p:sp>
      <p:pic>
        <p:nvPicPr>
          <p:cNvPr id="122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3657600"/>
            <a:ext cx="7464425" cy="247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292" name="Text Box 4"/>
          <p:cNvSpPr txBox="1">
            <a:spLocks noChangeArrowheads="1"/>
          </p:cNvSpPr>
          <p:nvPr/>
        </p:nvSpPr>
        <p:spPr bwMode="auto">
          <a:xfrm>
            <a:off x="1524000" y="301625"/>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THE TRIP PREAUTHORIZATION PROCESS</a:t>
            </a:r>
          </a:p>
        </p:txBody>
      </p:sp>
    </p:spTree>
    <p:extLst>
      <p:ext uri="{BB962C8B-B14F-4D97-AF65-F5344CB8AC3E}">
        <p14:creationId xmlns:p14="http://schemas.microsoft.com/office/powerpoint/2010/main" val="1114307244"/>
      </p:ext>
    </p:extLst>
  </p:cSld>
  <p:clrMapOvr>
    <a:masterClrMapping/>
  </p:clrMapOvr>
  <p:transition spd="slow">
    <p:fad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3"/>
          <p:cNvPicPr>
            <a:picLocks noChangeAspect="1" noChangeArrowheads="1"/>
          </p:cNvPicPr>
          <p:nvPr/>
        </p:nvPicPr>
        <p:blipFill>
          <a:blip r:embed="rId3">
            <a:extLst>
              <a:ext uri="{28A0092B-C50C-407E-A947-70E740481C1C}">
                <a14:useLocalDpi xmlns:a14="http://schemas.microsoft.com/office/drawing/2010/main" val="0"/>
              </a:ext>
            </a:extLst>
          </a:blip>
          <a:srcRect l="-116" r="25926"/>
          <a:stretch>
            <a:fillRect/>
          </a:stretch>
        </p:blipFill>
        <p:spPr bwMode="auto">
          <a:xfrm>
            <a:off x="2038350" y="1381125"/>
            <a:ext cx="6105525" cy="29718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2295"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495800"/>
            <a:ext cx="5762625"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16" name="Text Box 4"/>
          <p:cNvSpPr txBox="1">
            <a:spLocks noChangeArrowheads="1"/>
          </p:cNvSpPr>
          <p:nvPr/>
        </p:nvSpPr>
        <p:spPr bwMode="auto">
          <a:xfrm>
            <a:off x="1524000" y="301625"/>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THE TRIP PREAUTHORIZATION PROCESS</a:t>
            </a:r>
          </a:p>
        </p:txBody>
      </p:sp>
      <p:sp>
        <p:nvSpPr>
          <p:cNvPr id="2" name="Rectangle 1"/>
          <p:cNvSpPr/>
          <p:nvPr/>
        </p:nvSpPr>
        <p:spPr bwMode="auto">
          <a:xfrm>
            <a:off x="0" y="6629400"/>
            <a:ext cx="1524000" cy="228600"/>
          </a:xfrm>
          <a:prstGeom prst="rect">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5" name="Oval 4"/>
          <p:cNvSpPr/>
          <p:nvPr/>
        </p:nvSpPr>
        <p:spPr bwMode="auto">
          <a:xfrm>
            <a:off x="3886200" y="4724400"/>
            <a:ext cx="1447800" cy="895350"/>
          </a:xfrm>
          <a:prstGeom prst="ellipse">
            <a:avLst/>
          </a:prstGeom>
          <a:noFill/>
          <a:ln w="9525"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56633973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afterEffect">
                                  <p:stCondLst>
                                    <p:cond delay="750"/>
                                  </p:stCondLst>
                                  <p:childTnLst>
                                    <p:set>
                                      <p:cBhvr>
                                        <p:cTn id="6" dur="1" fill="hold">
                                          <p:stCondLst>
                                            <p:cond delay="0"/>
                                          </p:stCondLst>
                                        </p:cTn>
                                        <p:tgtEl>
                                          <p:spTgt spid="12295"/>
                                        </p:tgtEl>
                                        <p:attrNameLst>
                                          <p:attrName>style.visibility</p:attrName>
                                        </p:attrNameLst>
                                      </p:cBhvr>
                                      <p:to>
                                        <p:strVal val="visible"/>
                                      </p:to>
                                    </p:set>
                                    <p:animEffect transition="in" filter="fade">
                                      <p:cBhvr>
                                        <p:cTn id="7" dur="500"/>
                                        <p:tgtEl>
                                          <p:spTgt spid="122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r="32533" b="62102"/>
          <a:stretch>
            <a:fillRect/>
          </a:stretch>
        </p:blipFill>
        <p:spPr bwMode="auto">
          <a:xfrm>
            <a:off x="1647825" y="1628775"/>
            <a:ext cx="3752850" cy="210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39" name="Picture 2"/>
          <p:cNvPicPr>
            <a:picLocks noChangeAspect="1" noChangeArrowheads="1"/>
          </p:cNvPicPr>
          <p:nvPr/>
        </p:nvPicPr>
        <p:blipFill>
          <a:blip r:embed="rId4">
            <a:extLst>
              <a:ext uri="{28A0092B-C50C-407E-A947-70E740481C1C}">
                <a14:useLocalDpi xmlns:a14="http://schemas.microsoft.com/office/drawing/2010/main" val="0"/>
              </a:ext>
            </a:extLst>
          </a:blip>
          <a:srcRect l="60556" t="46667" r="28372" b="40379"/>
          <a:stretch>
            <a:fillRect/>
          </a:stretch>
        </p:blipFill>
        <p:spPr bwMode="auto">
          <a:xfrm>
            <a:off x="1752600" y="4775200"/>
            <a:ext cx="3543300" cy="129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3" name="Straight Arrow Connector 12"/>
          <p:cNvCxnSpPr/>
          <p:nvPr/>
        </p:nvCxnSpPr>
        <p:spPr>
          <a:xfrm>
            <a:off x="2667000" y="3816350"/>
            <a:ext cx="304800" cy="16573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5867400" y="1752600"/>
            <a:ext cx="2971800" cy="3694113"/>
          </a:xfrm>
          <a:prstGeom prst="rect">
            <a:avLst/>
          </a:prstGeom>
          <a:noFill/>
        </p:spPr>
        <p:txBody>
          <a:bodyPr>
            <a:spAutoFit/>
          </a:bodyPr>
          <a:lstStyle/>
          <a:p>
            <a:pPr>
              <a:defRPr/>
            </a:pPr>
            <a:r>
              <a:rPr lang="en-US" sz="1800" b="1" dirty="0">
                <a:solidFill>
                  <a:srgbClr val="1B2E4F"/>
                </a:solidFill>
              </a:rPr>
              <a:t>Type of Trip</a:t>
            </a:r>
          </a:p>
          <a:p>
            <a:pPr>
              <a:defRPr/>
            </a:pPr>
            <a:endParaRPr lang="en-US" sz="1800" dirty="0">
              <a:solidFill>
                <a:srgbClr val="1B2E4F"/>
              </a:solidFill>
            </a:endParaRPr>
          </a:p>
          <a:p>
            <a:pPr marL="285750" indent="-285750">
              <a:buFont typeface="Arial" panose="020B0604020202020204" pitchFamily="34" charset="0"/>
              <a:buChar char="•"/>
              <a:defRPr/>
            </a:pPr>
            <a:r>
              <a:rPr lang="en-US" sz="1800" dirty="0">
                <a:solidFill>
                  <a:srgbClr val="1B2E4F"/>
                </a:solidFill>
              </a:rPr>
              <a:t>Individual – 1 traveler</a:t>
            </a:r>
          </a:p>
          <a:p>
            <a:pPr marL="285750" indent="-285750">
              <a:buFont typeface="Arial" panose="020B0604020202020204" pitchFamily="34" charset="0"/>
              <a:buChar char="•"/>
              <a:defRPr/>
            </a:pPr>
            <a:r>
              <a:rPr lang="en-US" sz="1800" dirty="0">
                <a:solidFill>
                  <a:srgbClr val="1B2E4F"/>
                </a:solidFill>
              </a:rPr>
              <a:t>Group – 3 or more travelers, outbound on a trip</a:t>
            </a:r>
          </a:p>
          <a:p>
            <a:pPr marL="285750" indent="-285750">
              <a:buFont typeface="Arial" panose="020B0604020202020204" pitchFamily="34" charset="0"/>
              <a:buChar char="•"/>
              <a:defRPr/>
            </a:pPr>
            <a:r>
              <a:rPr lang="en-US" sz="1800" dirty="0">
                <a:solidFill>
                  <a:srgbClr val="1B2E4F"/>
                </a:solidFill>
              </a:rPr>
              <a:t>Move/House-hunt/Temporary Housing – For moves and house-hunting trips</a:t>
            </a:r>
          </a:p>
          <a:p>
            <a:pPr marL="285750" indent="-285750">
              <a:buFont typeface="Arial" panose="020B0604020202020204" pitchFamily="34" charset="0"/>
              <a:buChar char="•"/>
              <a:defRPr/>
            </a:pPr>
            <a:r>
              <a:rPr lang="en-US" sz="1800" dirty="0">
                <a:solidFill>
                  <a:srgbClr val="1B2E4F"/>
                </a:solidFill>
              </a:rPr>
              <a:t>Recruitment – Candidates coming to UCSD for interviews</a:t>
            </a:r>
          </a:p>
        </p:txBody>
      </p:sp>
      <p:sp>
        <p:nvSpPr>
          <p:cNvPr id="14342" name="Text Box 4"/>
          <p:cNvSpPr txBox="1">
            <a:spLocks noChangeArrowheads="1"/>
          </p:cNvSpPr>
          <p:nvPr/>
        </p:nvSpPr>
        <p:spPr bwMode="auto">
          <a:xfrm>
            <a:off x="1524000" y="301625"/>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THE TRIP PREAUTHORIZATION PROCESS</a:t>
            </a:r>
          </a:p>
        </p:txBody>
      </p:sp>
    </p:spTree>
    <p:extLst>
      <p:ext uri="{BB962C8B-B14F-4D97-AF65-F5344CB8AC3E}">
        <p14:creationId xmlns:p14="http://schemas.microsoft.com/office/powerpoint/2010/main" val="1166496089"/>
      </p:ext>
    </p:extLst>
  </p:cSld>
  <p:clrMapOvr>
    <a:masterClrMapping/>
  </p:clrMapOvr>
  <p:transition spd="slow">
    <p:fade/>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l="2" t="52283" r="45444" b="28499"/>
          <a:stretch>
            <a:fillRect/>
          </a:stretch>
        </p:blipFill>
        <p:spPr bwMode="auto">
          <a:xfrm>
            <a:off x="1905000" y="1371600"/>
            <a:ext cx="4362450" cy="153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363"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DESCRIBING THE PURPOSE</a:t>
            </a:r>
          </a:p>
        </p:txBody>
      </p:sp>
      <p:sp>
        <p:nvSpPr>
          <p:cNvPr id="15364" name="TextBox 1"/>
          <p:cNvSpPr txBox="1">
            <a:spLocks noChangeArrowheads="1"/>
          </p:cNvSpPr>
          <p:nvPr/>
        </p:nvSpPr>
        <p:spPr bwMode="auto">
          <a:xfrm>
            <a:off x="1828800" y="3400425"/>
            <a:ext cx="70866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buClrTx/>
              <a:buFontTx/>
              <a:buNone/>
            </a:pPr>
            <a:r>
              <a:rPr lang="en-US" altLang="en-US" sz="2400" dirty="0">
                <a:solidFill>
                  <a:srgbClr val="1B2E4F"/>
                </a:solidFill>
                <a:latin typeface="Arial" pitchFamily="34" charset="0"/>
              </a:rPr>
              <a:t>A business purpose should be clear to approvers familiar with the event as well as someone reviewing it who is not familiar with the event would have no questions as to the circumstances under which the travel occurred.  It should be clear that it was necessary, reasonable, and primarily benefited UC San Diego. </a:t>
            </a:r>
          </a:p>
        </p:txBody>
      </p:sp>
      <p:sp>
        <p:nvSpPr>
          <p:cNvPr id="5" name="Rectangle 4"/>
          <p:cNvSpPr/>
          <p:nvPr/>
        </p:nvSpPr>
        <p:spPr bwMode="auto">
          <a:xfrm>
            <a:off x="0" y="6629400"/>
            <a:ext cx="1524000" cy="228600"/>
          </a:xfrm>
          <a:prstGeom prst="rect">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1971847"/>
      </p:ext>
    </p:extLst>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DESCRIBING THE PURPOSE</a:t>
            </a:r>
          </a:p>
        </p:txBody>
      </p:sp>
      <p:sp>
        <p:nvSpPr>
          <p:cNvPr id="16387" name="TextBox 1"/>
          <p:cNvSpPr txBox="1">
            <a:spLocks noChangeArrowheads="1"/>
          </p:cNvSpPr>
          <p:nvPr/>
        </p:nvSpPr>
        <p:spPr bwMode="auto">
          <a:xfrm>
            <a:off x="1724025" y="990600"/>
            <a:ext cx="7067550"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buClrTx/>
              <a:buFontTx/>
              <a:buNone/>
            </a:pPr>
            <a:r>
              <a:rPr lang="en-US" altLang="en-US" sz="2400" dirty="0">
                <a:solidFill>
                  <a:srgbClr val="1B2E4F"/>
                </a:solidFill>
                <a:latin typeface="Arial" pitchFamily="34" charset="0"/>
              </a:rPr>
              <a:t>Have the purpose of the trip include a description that makes it clear for the traveler type.  For example, why is a non-employee attending a conference?</a:t>
            </a:r>
          </a:p>
          <a:p>
            <a:pPr>
              <a:spcBef>
                <a:spcPct val="0"/>
              </a:spcBef>
              <a:buClrTx/>
              <a:buFontTx/>
              <a:buNone/>
            </a:pPr>
            <a:endParaRPr lang="en-US" altLang="en-US" sz="2400" dirty="0">
              <a:solidFill>
                <a:srgbClr val="1B2E4F"/>
              </a:solidFill>
              <a:latin typeface="Arial" pitchFamily="34" charset="0"/>
            </a:endParaRPr>
          </a:p>
          <a:p>
            <a:pPr>
              <a:spcBef>
                <a:spcPct val="0"/>
              </a:spcBef>
              <a:buClrTx/>
              <a:buFont typeface="Wingdings" pitchFamily="2" charset="2"/>
              <a:buNone/>
            </a:pPr>
            <a:r>
              <a:rPr lang="en-US" altLang="en-US" sz="2400" dirty="0">
                <a:solidFill>
                  <a:srgbClr val="FF0000"/>
                </a:solidFill>
                <a:latin typeface="Arial" pitchFamily="34" charset="0"/>
              </a:rPr>
              <a:t>Agenda or other supporting documentation (conference brochure, invitation letter, etc.) should also be attached in support of the business purpose.</a:t>
            </a:r>
          </a:p>
        </p:txBody>
      </p:sp>
      <p:graphicFrame>
        <p:nvGraphicFramePr>
          <p:cNvPr id="5" name="Table 4"/>
          <p:cNvGraphicFramePr>
            <a:graphicFrameLocks noGrp="1"/>
          </p:cNvGraphicFramePr>
          <p:nvPr/>
        </p:nvGraphicFramePr>
        <p:xfrm>
          <a:off x="1652588" y="4724400"/>
          <a:ext cx="7210425" cy="1433513"/>
        </p:xfrm>
        <a:graphic>
          <a:graphicData uri="http://schemas.openxmlformats.org/drawingml/2006/table">
            <a:tbl>
              <a:tblPr firstRow="1" firstCol="1" bandRow="1">
                <a:tableStyleId>{B301B821-A1FF-4177-AEE7-76D212191A09}</a:tableStyleId>
              </a:tblPr>
              <a:tblGrid>
                <a:gridCol w="5342674"/>
                <a:gridCol w="1867751"/>
              </a:tblGrid>
              <a:tr h="548883">
                <a:tc>
                  <a:txBody>
                    <a:bodyPr/>
                    <a:lstStyle/>
                    <a:p>
                      <a:pPr marL="0" marR="0" algn="ctr">
                        <a:spcBef>
                          <a:spcPts val="0"/>
                        </a:spcBef>
                        <a:spcAft>
                          <a:spcPts val="0"/>
                        </a:spcAft>
                      </a:pPr>
                      <a:r>
                        <a:rPr lang="en-US" sz="1400" b="1" dirty="0">
                          <a:effectLst/>
                          <a:latin typeface="+mj-lt"/>
                        </a:rPr>
                        <a:t>Solid </a:t>
                      </a:r>
                      <a:r>
                        <a:rPr lang="en-US" sz="1400" b="1" dirty="0" smtClean="0">
                          <a:effectLst/>
                          <a:latin typeface="+mj-lt"/>
                        </a:rPr>
                        <a:t>Purpose</a:t>
                      </a:r>
                      <a:endParaRPr lang="en-US" sz="1200" b="1" dirty="0">
                        <a:effectLst/>
                        <a:latin typeface="+mj-lt"/>
                        <a:ea typeface="Calibri"/>
                        <a:cs typeface="Times New Roman"/>
                      </a:endParaRPr>
                    </a:p>
                  </a:txBody>
                  <a:tcPr marL="68577" marR="68577" marT="0" marB="0">
                    <a:solidFill>
                      <a:schemeClr val="bg1">
                        <a:lumMod val="50000"/>
                      </a:schemeClr>
                    </a:solidFill>
                  </a:tcPr>
                </a:tc>
                <a:tc>
                  <a:txBody>
                    <a:bodyPr/>
                    <a:lstStyle/>
                    <a:p>
                      <a:pPr marL="0" marR="0" algn="ctr">
                        <a:spcBef>
                          <a:spcPts val="0"/>
                        </a:spcBef>
                        <a:spcAft>
                          <a:spcPts val="0"/>
                        </a:spcAft>
                      </a:pPr>
                      <a:r>
                        <a:rPr lang="en-US" sz="1400" b="1" dirty="0">
                          <a:effectLst/>
                          <a:latin typeface="+mj-lt"/>
                        </a:rPr>
                        <a:t>Weak </a:t>
                      </a:r>
                      <a:r>
                        <a:rPr lang="en-US" sz="1400" b="1" dirty="0" smtClean="0">
                          <a:effectLst/>
                          <a:latin typeface="+mj-lt"/>
                        </a:rPr>
                        <a:t>description</a:t>
                      </a:r>
                      <a:endParaRPr lang="en-US" sz="1200" b="1" dirty="0">
                        <a:effectLst/>
                        <a:latin typeface="+mj-lt"/>
                        <a:ea typeface="Calibri"/>
                        <a:cs typeface="Times New Roman"/>
                      </a:endParaRPr>
                    </a:p>
                  </a:txBody>
                  <a:tcPr marL="68577" marR="68577" marT="0" marB="0">
                    <a:solidFill>
                      <a:schemeClr val="bg1">
                        <a:lumMod val="50000"/>
                      </a:schemeClr>
                    </a:solidFill>
                  </a:tcPr>
                </a:tc>
              </a:tr>
              <a:tr h="442315">
                <a:tc>
                  <a:txBody>
                    <a:bodyPr/>
                    <a:lstStyle/>
                    <a:p>
                      <a:pPr marL="1371600" marR="0" indent="-1371600">
                        <a:spcBef>
                          <a:spcPts val="0"/>
                        </a:spcBef>
                        <a:spcAft>
                          <a:spcPts val="0"/>
                        </a:spcAft>
                        <a:tabLst>
                          <a:tab pos="1371600" algn="l"/>
                        </a:tabLst>
                      </a:pPr>
                      <a:r>
                        <a:rPr lang="en-US" sz="1100" b="0" kern="1200" baseline="0" dirty="0" smtClean="0">
                          <a:solidFill>
                            <a:schemeClr val="dk1"/>
                          </a:solidFill>
                          <a:effectLst/>
                          <a:latin typeface="+mj-lt"/>
                          <a:ea typeface="Calibri"/>
                          <a:cs typeface="Times New Roman"/>
                        </a:rPr>
                        <a:t>Individual/Other: 	Attend the ABC Conference as subcontractor under UCSD XYZ grant.</a:t>
                      </a:r>
                      <a:endParaRPr lang="en-US" sz="1100" b="0" kern="1200" baseline="0" dirty="0">
                        <a:solidFill>
                          <a:schemeClr val="dk1"/>
                        </a:solidFill>
                        <a:effectLst/>
                        <a:latin typeface="+mj-lt"/>
                        <a:ea typeface="Calibri"/>
                        <a:cs typeface="Times New Roman"/>
                      </a:endParaRPr>
                    </a:p>
                  </a:txBody>
                  <a:tcPr marL="68577" marR="68577" marT="0" marB="0" anchor="ctr"/>
                </a:tc>
                <a:tc>
                  <a:txBody>
                    <a:bodyPr/>
                    <a:lstStyle/>
                    <a:p>
                      <a:pPr marL="0" marR="0">
                        <a:spcBef>
                          <a:spcPts val="0"/>
                        </a:spcBef>
                        <a:spcAft>
                          <a:spcPts val="0"/>
                        </a:spcAft>
                      </a:pPr>
                      <a:r>
                        <a:rPr lang="en-US" sz="1100" b="0" kern="1200" baseline="0" dirty="0" smtClean="0">
                          <a:solidFill>
                            <a:schemeClr val="dk1"/>
                          </a:solidFill>
                          <a:effectLst/>
                          <a:latin typeface="+mj-lt"/>
                          <a:ea typeface="Calibri"/>
                          <a:cs typeface="Times New Roman"/>
                        </a:rPr>
                        <a:t>Attend conference</a:t>
                      </a:r>
                      <a:endParaRPr lang="en-US" sz="1100" b="0" kern="1200" baseline="0" dirty="0">
                        <a:solidFill>
                          <a:schemeClr val="dk1"/>
                        </a:solidFill>
                        <a:effectLst/>
                        <a:latin typeface="+mj-lt"/>
                        <a:ea typeface="Calibri"/>
                        <a:cs typeface="Times New Roman"/>
                      </a:endParaRPr>
                    </a:p>
                  </a:txBody>
                  <a:tcPr marL="68577" marR="68577" marT="0" marB="0" anchor="ctr"/>
                </a:tc>
              </a:tr>
              <a:tr h="442315">
                <a:tc>
                  <a:txBody>
                    <a:bodyPr/>
                    <a:lstStyle/>
                    <a:p>
                      <a:pPr marL="1371600" marR="0" indent="-1371600">
                        <a:spcBef>
                          <a:spcPts val="0"/>
                        </a:spcBef>
                        <a:spcAft>
                          <a:spcPts val="0"/>
                        </a:spcAft>
                      </a:pPr>
                      <a:r>
                        <a:rPr lang="en-US" sz="1100" b="0" kern="1200" baseline="0" dirty="0" smtClean="0">
                          <a:solidFill>
                            <a:schemeClr val="dk1"/>
                          </a:solidFill>
                          <a:effectLst/>
                          <a:latin typeface="+mj-lt"/>
                          <a:ea typeface="Calibri"/>
                          <a:cs typeface="Times New Roman"/>
                        </a:rPr>
                        <a:t>Individual/Other:	Presenter at UCSD’s ABC Conference</a:t>
                      </a:r>
                      <a:endParaRPr lang="en-US" sz="1100" b="0" kern="1200" baseline="0" dirty="0">
                        <a:solidFill>
                          <a:schemeClr val="dk1"/>
                        </a:solidFill>
                        <a:effectLst/>
                        <a:latin typeface="+mj-lt"/>
                        <a:ea typeface="Calibri"/>
                        <a:cs typeface="Times New Roman"/>
                      </a:endParaRPr>
                    </a:p>
                  </a:txBody>
                  <a:tcPr marL="68577" marR="68577" marT="0" marB="0" anchor="ctr"/>
                </a:tc>
                <a:tc>
                  <a:txBody>
                    <a:bodyPr/>
                    <a:lstStyle/>
                    <a:p>
                      <a:pPr marL="0" marR="0">
                        <a:spcBef>
                          <a:spcPts val="0"/>
                        </a:spcBef>
                        <a:spcAft>
                          <a:spcPts val="0"/>
                        </a:spcAft>
                      </a:pPr>
                      <a:r>
                        <a:rPr lang="en-US" sz="1100" b="0" kern="1200" baseline="0" dirty="0" smtClean="0">
                          <a:solidFill>
                            <a:schemeClr val="dk1"/>
                          </a:solidFill>
                          <a:effectLst/>
                          <a:latin typeface="+mj-lt"/>
                          <a:ea typeface="Calibri"/>
                          <a:cs typeface="Times New Roman"/>
                        </a:rPr>
                        <a:t>Attend conference</a:t>
                      </a:r>
                      <a:endParaRPr lang="en-US" sz="1100" b="0" kern="1200" baseline="0" dirty="0">
                        <a:solidFill>
                          <a:schemeClr val="dk1"/>
                        </a:solidFill>
                        <a:effectLst/>
                        <a:latin typeface="+mj-lt"/>
                        <a:ea typeface="Calibri"/>
                        <a:cs typeface="Times New Roman"/>
                      </a:endParaRPr>
                    </a:p>
                  </a:txBody>
                  <a:tcPr marL="68577" marR="68577" marT="0" marB="0" anchor="ctr"/>
                </a:tc>
              </a:tr>
            </a:tbl>
          </a:graphicData>
        </a:graphic>
      </p:graphicFrame>
      <p:sp>
        <p:nvSpPr>
          <p:cNvPr id="6" name="Rectangle 5"/>
          <p:cNvSpPr/>
          <p:nvPr/>
        </p:nvSpPr>
        <p:spPr bwMode="auto">
          <a:xfrm>
            <a:off x="0" y="6629400"/>
            <a:ext cx="1524000" cy="228600"/>
          </a:xfrm>
          <a:prstGeom prst="rect">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038119094"/>
      </p:ext>
    </p:extLst>
  </p:cSld>
  <p:clrMapOvr>
    <a:masterClrMapping/>
  </p:clrMapOvr>
  <p:transition spd="slow">
    <p:fad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Box 1"/>
          <p:cNvSpPr txBox="1">
            <a:spLocks noChangeArrowheads="1"/>
          </p:cNvSpPr>
          <p:nvPr/>
        </p:nvSpPr>
        <p:spPr bwMode="auto">
          <a:xfrm>
            <a:off x="1676400" y="3460750"/>
            <a:ext cx="7010400" cy="340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spcAft>
                <a:spcPts val="600"/>
              </a:spcAft>
              <a:buClrTx/>
              <a:buFont typeface="Arial" pitchFamily="34" charset="0"/>
              <a:buChar char="•"/>
            </a:pPr>
            <a:r>
              <a:rPr lang="en-US" altLang="en-US" sz="2000">
                <a:solidFill>
                  <a:srgbClr val="1B2E4F"/>
                </a:solidFill>
                <a:latin typeface="Arial" pitchFamily="34" charset="0"/>
              </a:rPr>
              <a:t>Spouse’s travel may be reimbursed for the </a:t>
            </a:r>
            <a:r>
              <a:rPr lang="en-US" altLang="en-US" sz="2000" i="1">
                <a:solidFill>
                  <a:srgbClr val="1B2E4F"/>
                </a:solidFill>
                <a:latin typeface="Arial" pitchFamily="34" charset="0"/>
              </a:rPr>
              <a:t>final</a:t>
            </a:r>
            <a:r>
              <a:rPr lang="en-US" altLang="en-US" sz="2000">
                <a:solidFill>
                  <a:srgbClr val="1B2E4F"/>
                </a:solidFill>
                <a:latin typeface="Arial" pitchFamily="34" charset="0"/>
              </a:rPr>
              <a:t> interview only</a:t>
            </a:r>
          </a:p>
          <a:p>
            <a:pPr>
              <a:spcBef>
                <a:spcPct val="0"/>
              </a:spcBef>
              <a:spcAft>
                <a:spcPts val="600"/>
              </a:spcAft>
              <a:buClrTx/>
              <a:buFont typeface="Arial" pitchFamily="34" charset="0"/>
              <a:buChar char="•"/>
            </a:pPr>
            <a:r>
              <a:rPr lang="en-US" altLang="en-US" sz="2000">
                <a:solidFill>
                  <a:srgbClr val="1B2E4F"/>
                </a:solidFill>
                <a:latin typeface="Arial" pitchFamily="34" charset="0"/>
              </a:rPr>
              <a:t>Special approval by the vice chancellor is required for a spouse to accompany a candidate for faculty or high-level administrative positions (including Manager and Senior Professional positions) on final interviews</a:t>
            </a:r>
          </a:p>
          <a:p>
            <a:pPr>
              <a:spcBef>
                <a:spcPct val="0"/>
              </a:spcBef>
              <a:spcAft>
                <a:spcPts val="600"/>
              </a:spcAft>
              <a:buClrTx/>
              <a:buFont typeface="Arial" pitchFamily="34" charset="0"/>
              <a:buChar char="•"/>
            </a:pPr>
            <a:r>
              <a:rPr lang="en-US" altLang="en-US" sz="2000">
                <a:solidFill>
                  <a:srgbClr val="1B2E4F"/>
                </a:solidFill>
                <a:latin typeface="Arial" pitchFamily="34" charset="0"/>
              </a:rPr>
              <a:t>This approval may be in the form of a letter or email that is to be uploaded to MyTravel</a:t>
            </a:r>
          </a:p>
          <a:p>
            <a:pPr>
              <a:spcBef>
                <a:spcPct val="0"/>
              </a:spcBef>
              <a:spcAft>
                <a:spcPts val="600"/>
              </a:spcAft>
              <a:buClrTx/>
              <a:buFont typeface="Arial" pitchFamily="34" charset="0"/>
              <a:buChar char="•"/>
            </a:pPr>
            <a:r>
              <a:rPr lang="en-US" altLang="en-US" sz="2000">
                <a:solidFill>
                  <a:srgbClr val="1B2E4F"/>
                </a:solidFill>
                <a:latin typeface="Arial" pitchFamily="34" charset="0"/>
              </a:rPr>
              <a:t>Children accompanying a candidate may be reimbursed but will be treated as taxable (VC approval required)</a:t>
            </a:r>
          </a:p>
        </p:txBody>
      </p:sp>
      <p:sp>
        <p:nvSpPr>
          <p:cNvPr id="17411" name="TextBox 1"/>
          <p:cNvSpPr txBox="1">
            <a:spLocks noChangeArrowheads="1"/>
          </p:cNvSpPr>
          <p:nvPr/>
        </p:nvSpPr>
        <p:spPr bwMode="auto">
          <a:xfrm>
            <a:off x="1600200" y="1143000"/>
            <a:ext cx="6934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buClrTx/>
              <a:buFontTx/>
              <a:buNone/>
            </a:pPr>
            <a:r>
              <a:rPr lang="en-US" altLang="en-US" sz="2400">
                <a:solidFill>
                  <a:srgbClr val="1B2E4F"/>
                </a:solidFill>
                <a:latin typeface="Arial" pitchFamily="34" charset="0"/>
              </a:rPr>
              <a:t>Can a spouse/partner’s travel be reimbursed when joining a recruitee for an interview? </a:t>
            </a:r>
          </a:p>
        </p:txBody>
      </p:sp>
      <p:sp>
        <p:nvSpPr>
          <p:cNvPr id="8" name="Rectangle 7"/>
          <p:cNvSpPr/>
          <p:nvPr/>
        </p:nvSpPr>
        <p:spPr>
          <a:xfrm>
            <a:off x="1950357" y="2286000"/>
            <a:ext cx="4762500" cy="70788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000" b="1" dirty="0">
                <a:ln w="0"/>
                <a:solidFill>
                  <a:srgbClr val="002060"/>
                </a:solidFill>
                <a:effectLst>
                  <a:reflection blurRad="12700" stA="50000" endPos="50000" dist="5000" dir="5400000" sy="-100000" rotWithShape="0"/>
                </a:effectLst>
              </a:rPr>
              <a:t>Yes and No</a:t>
            </a:r>
          </a:p>
        </p:txBody>
      </p:sp>
      <p:sp>
        <p:nvSpPr>
          <p:cNvPr id="17413"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RECRUITMENT – SPOUSE TRAVEL</a:t>
            </a:r>
          </a:p>
        </p:txBody>
      </p:sp>
    </p:spTree>
    <p:extLst>
      <p:ext uri="{BB962C8B-B14F-4D97-AF65-F5344CB8AC3E}">
        <p14:creationId xmlns:p14="http://schemas.microsoft.com/office/powerpoint/2010/main" val="176175696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250"/>
                                  </p:stCondLst>
                                  <p:childTnLst>
                                    <p:set>
                                      <p:cBhvr>
                                        <p:cTn id="11" dur="1" fill="hold">
                                          <p:stCondLst>
                                            <p:cond delay="0"/>
                                          </p:stCondLst>
                                        </p:cTn>
                                        <p:tgtEl>
                                          <p:spTgt spid="16390"/>
                                        </p:tgtEl>
                                        <p:attrNameLst>
                                          <p:attrName>style.visibility</p:attrName>
                                        </p:attrNameLst>
                                      </p:cBhvr>
                                      <p:to>
                                        <p:strVal val="visible"/>
                                      </p:to>
                                    </p:set>
                                    <p:anim calcmode="lin" valueType="num">
                                      <p:cBhvr additive="base">
                                        <p:cTn id="12" dur="500" fill="hold"/>
                                        <p:tgtEl>
                                          <p:spTgt spid="16390"/>
                                        </p:tgtEl>
                                        <p:attrNameLst>
                                          <p:attrName>ppt_x</p:attrName>
                                        </p:attrNameLst>
                                      </p:cBhvr>
                                      <p:tavLst>
                                        <p:tav tm="0">
                                          <p:val>
                                            <p:strVal val="#ppt_x"/>
                                          </p:val>
                                        </p:tav>
                                        <p:tav tm="100000">
                                          <p:val>
                                            <p:strVal val="#ppt_x"/>
                                          </p:val>
                                        </p:tav>
                                      </p:tavLst>
                                    </p:anim>
                                    <p:anim calcmode="lin" valueType="num">
                                      <p:cBhvr additive="base">
                                        <p:cTn id="13"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1"/>
          <p:cNvSpPr txBox="1">
            <a:spLocks noChangeArrowheads="1"/>
          </p:cNvSpPr>
          <p:nvPr/>
        </p:nvSpPr>
        <p:spPr bwMode="auto">
          <a:xfrm>
            <a:off x="838200" y="1828800"/>
            <a:ext cx="762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buClrTx/>
              <a:buFontTx/>
              <a:buNone/>
            </a:pPr>
            <a:endParaRPr lang="en-US" altLang="en-US" sz="2400">
              <a:latin typeface="Arial" pitchFamily="34" charset="0"/>
            </a:endParaRPr>
          </a:p>
        </p:txBody>
      </p:sp>
      <p:pic>
        <p:nvPicPr>
          <p:cNvPr id="1843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66800"/>
            <a:ext cx="5562600"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843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24550" y="5200650"/>
            <a:ext cx="2990850" cy="952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943600" y="1371600"/>
            <a:ext cx="2819400" cy="1846263"/>
          </a:xfrm>
          <a:prstGeom prst="rect">
            <a:avLst/>
          </a:prstGeom>
          <a:noFill/>
        </p:spPr>
        <p:txBody>
          <a:bodyPr>
            <a:spAutoFit/>
          </a:bodyPr>
          <a:lstStyle/>
          <a:p>
            <a:pPr>
              <a:spcAft>
                <a:spcPts val="1200"/>
              </a:spcAft>
              <a:defRPr/>
            </a:pPr>
            <a:r>
              <a:rPr lang="en-US" b="1" dirty="0">
                <a:solidFill>
                  <a:srgbClr val="1B2E4F"/>
                </a:solidFill>
              </a:rPr>
              <a:t>Approval Routing</a:t>
            </a:r>
          </a:p>
          <a:p>
            <a:pPr marL="342900" indent="-342900">
              <a:buFont typeface="Arial" panose="020B0604020202020204" pitchFamily="34" charset="0"/>
              <a:buChar char="•"/>
              <a:defRPr/>
            </a:pPr>
            <a:r>
              <a:rPr lang="en-US" sz="2000" dirty="0">
                <a:solidFill>
                  <a:srgbClr val="1B2E4F"/>
                </a:solidFill>
              </a:rPr>
              <a:t>Pick an approval routing template created for you by your DSA</a:t>
            </a:r>
          </a:p>
        </p:txBody>
      </p:sp>
      <p:cxnSp>
        <p:nvCxnSpPr>
          <p:cNvPr id="11" name="Straight Arrow Connector 10"/>
          <p:cNvCxnSpPr/>
          <p:nvPr/>
        </p:nvCxnSpPr>
        <p:spPr>
          <a:xfrm flipV="1">
            <a:off x="2209800" y="5676900"/>
            <a:ext cx="3714750" cy="3429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8439"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THE TRIP PREAUTHORIZATION PROCESS</a:t>
            </a:r>
          </a:p>
        </p:txBody>
      </p:sp>
    </p:spTree>
    <p:extLst>
      <p:ext uri="{BB962C8B-B14F-4D97-AF65-F5344CB8AC3E}">
        <p14:creationId xmlns:p14="http://schemas.microsoft.com/office/powerpoint/2010/main" val="20551907"/>
      </p:ext>
    </p:extLst>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5" descr="UCSanDiego_LogoLINIGR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62200"/>
            <a:ext cx="2438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8"/>
          <p:cNvSpPr txBox="1">
            <a:spLocks noChangeArrowheads="1"/>
          </p:cNvSpPr>
          <p:nvPr/>
        </p:nvSpPr>
        <p:spPr bwMode="auto">
          <a:xfrm>
            <a:off x="5105400" y="2651125"/>
            <a:ext cx="3354388"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FF66"/>
              </a:buClr>
              <a:buFont typeface="Wingdings" pitchFamily="2" charset="2"/>
              <a:buChar char=""/>
              <a:defRPr sz="3200">
                <a:solidFill>
                  <a:schemeClr val="tx1"/>
                </a:solidFill>
                <a:latin typeface="Verdana" pitchFamily="34" charset="0"/>
                <a:ea typeface="ＭＳ Ｐゴシック" pitchFamily="34" charset="-128"/>
              </a:defRPr>
            </a:lvl1pPr>
            <a:lvl2pPr marL="742950" indent="-285750">
              <a:spcBef>
                <a:spcPct val="20000"/>
              </a:spcBef>
              <a:buClr>
                <a:srgbClr val="CCFF66"/>
              </a:buClr>
              <a:buFont typeface="Wingdings" pitchFamily="2" charset="2"/>
              <a:buChar char=""/>
              <a:defRPr sz="2800">
                <a:solidFill>
                  <a:schemeClr val="tx1"/>
                </a:solidFill>
                <a:latin typeface="Verdana" pitchFamily="34" charset="0"/>
                <a:ea typeface="ＭＳ Ｐゴシック" pitchFamily="34" charset="-128"/>
              </a:defRPr>
            </a:lvl2pPr>
            <a:lvl3pPr marL="1143000" indent="-228600">
              <a:spcBef>
                <a:spcPct val="20000"/>
              </a:spcBef>
              <a:buClr>
                <a:srgbClr val="FFFF66"/>
              </a:buClr>
              <a:buFont typeface="Wingdings" pitchFamily="2" charset="2"/>
              <a:buChar char=""/>
              <a:defRPr sz="2400">
                <a:solidFill>
                  <a:schemeClr val="tx1"/>
                </a:solidFill>
                <a:latin typeface="Verdana" pitchFamily="34" charset="0"/>
                <a:ea typeface="ＭＳ Ｐゴシック" pitchFamily="34" charset="-128"/>
              </a:defRPr>
            </a:lvl3pPr>
            <a:lvl4pPr marL="1600200" indent="-228600">
              <a:spcBef>
                <a:spcPct val="20000"/>
              </a:spcBef>
              <a:buClr>
                <a:srgbClr val="CCFF66"/>
              </a:buClr>
              <a:buFont typeface="Wingdings" pitchFamily="2" charset="2"/>
              <a:buChar char=""/>
              <a:defRPr sz="2000">
                <a:solidFill>
                  <a:schemeClr val="tx1"/>
                </a:solidFill>
                <a:latin typeface="Verdana" pitchFamily="34" charset="0"/>
                <a:ea typeface="ＭＳ Ｐゴシック" pitchFamily="34" charset="-128"/>
              </a:defRPr>
            </a:lvl4pPr>
            <a:lvl5pPr marL="2057400" indent="-228600">
              <a:spcBef>
                <a:spcPct val="20000"/>
              </a:spcBef>
              <a:buClr>
                <a:srgbClr val="FFFF66"/>
              </a:buClr>
              <a:buFont typeface="Wingdings" pitchFamily="2" charset="2"/>
              <a:buChar char=""/>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9pPr>
          </a:lstStyle>
          <a:p>
            <a:pPr algn="ctr">
              <a:spcBef>
                <a:spcPct val="50000"/>
              </a:spcBef>
              <a:buClrTx/>
              <a:buFontTx/>
              <a:buNone/>
            </a:pPr>
            <a:r>
              <a:rPr lang="en-US" altLang="en-US" sz="3600">
                <a:latin typeface="Arial" pitchFamily="34" charset="0"/>
              </a:rPr>
              <a:t>Image </a:t>
            </a:r>
            <a:br>
              <a:rPr lang="en-US" altLang="en-US" sz="3600">
                <a:latin typeface="Arial" pitchFamily="34" charset="0"/>
              </a:rPr>
            </a:br>
            <a:r>
              <a:rPr lang="en-US" altLang="en-US" sz="3600">
                <a:latin typeface="Arial" pitchFamily="34" charset="0"/>
              </a:rPr>
              <a:t>Goes Here</a:t>
            </a:r>
          </a:p>
        </p:txBody>
      </p:sp>
      <p:pic>
        <p:nvPicPr>
          <p:cNvPr id="7175" name="Picture 8"/>
          <p:cNvPicPr>
            <a:picLocks noChangeAspect="1" noChangeArrowheads="1"/>
          </p:cNvPicPr>
          <p:nvPr/>
        </p:nvPicPr>
        <p:blipFill>
          <a:blip r:embed="rId4">
            <a:extLst>
              <a:ext uri="{28A0092B-C50C-407E-A947-70E740481C1C}">
                <a14:useLocalDpi xmlns:a14="http://schemas.microsoft.com/office/drawing/2010/main" val="0"/>
              </a:ext>
            </a:extLst>
          </a:blip>
          <a:srcRect l="5861" t="15083" r="9596" b="4132"/>
          <a:stretch>
            <a:fillRect/>
          </a:stretch>
        </p:blipFill>
        <p:spPr bwMode="auto">
          <a:xfrm>
            <a:off x="1905000" y="2143125"/>
            <a:ext cx="7077075" cy="3724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l"/>
            <a:r>
              <a:rPr lang="en-US" dirty="0" smtClean="0"/>
              <a:t>Event Type</a:t>
            </a:r>
            <a:endParaRPr lang="en-US" dirty="0"/>
          </a:p>
        </p:txBody>
      </p:sp>
    </p:spTree>
  </p:cSld>
  <p:clrMapOvr>
    <a:masterClrMapping/>
  </p:clrMapOvr>
  <p:transition spd="slow">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1600200" y="1219200"/>
            <a:ext cx="7069138" cy="178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spcAft>
                <a:spcPts val="600"/>
              </a:spcAft>
              <a:buClrTx/>
              <a:buFont typeface="Arial" pitchFamily="34" charset="0"/>
              <a:buChar char="•"/>
            </a:pPr>
            <a:r>
              <a:rPr lang="en-US" altLang="en-US" sz="2000">
                <a:solidFill>
                  <a:srgbClr val="1B2E4F"/>
                </a:solidFill>
                <a:latin typeface="Arial" pitchFamily="34" charset="0"/>
              </a:rPr>
              <a:t>Hit Submit and you see a message with the trip number</a:t>
            </a:r>
          </a:p>
          <a:p>
            <a:pPr>
              <a:spcBef>
                <a:spcPct val="0"/>
              </a:spcBef>
              <a:spcAft>
                <a:spcPts val="600"/>
              </a:spcAft>
              <a:buClrTx/>
              <a:buFont typeface="Arial" pitchFamily="34" charset="0"/>
              <a:buChar char="•"/>
            </a:pPr>
            <a:r>
              <a:rPr lang="en-US" altLang="en-US" sz="2000">
                <a:solidFill>
                  <a:srgbClr val="1B2E4F"/>
                </a:solidFill>
                <a:latin typeface="Arial" pitchFamily="34" charset="0"/>
              </a:rPr>
              <a:t>The trip is now in your dept. approver’s MyApprovals queue, pending pre-authorization</a:t>
            </a:r>
          </a:p>
          <a:p>
            <a:pPr>
              <a:spcBef>
                <a:spcPct val="0"/>
              </a:spcBef>
              <a:spcAft>
                <a:spcPts val="600"/>
              </a:spcAft>
              <a:buClrTx/>
              <a:buFont typeface="Arial" pitchFamily="34" charset="0"/>
              <a:buChar char="•"/>
            </a:pPr>
            <a:r>
              <a:rPr lang="en-US" altLang="en-US" sz="2000">
                <a:solidFill>
                  <a:srgbClr val="1B2E4F"/>
                </a:solidFill>
                <a:latin typeface="Arial" pitchFamily="34" charset="0"/>
              </a:rPr>
              <a:t>Click on ‘View Audit Trail’ for the trip from your homepage to see the trip’s routing </a:t>
            </a:r>
          </a:p>
        </p:txBody>
      </p:sp>
      <p:pic>
        <p:nvPicPr>
          <p:cNvPr id="19459" name="Picture 2"/>
          <p:cNvPicPr>
            <a:picLocks noChangeAspect="1" noChangeArrowheads="1"/>
          </p:cNvPicPr>
          <p:nvPr/>
        </p:nvPicPr>
        <p:blipFill>
          <a:blip r:embed="rId3">
            <a:extLst>
              <a:ext uri="{28A0092B-C50C-407E-A947-70E740481C1C}">
                <a14:useLocalDpi xmlns:a14="http://schemas.microsoft.com/office/drawing/2010/main" val="0"/>
              </a:ext>
            </a:extLst>
          </a:blip>
          <a:srcRect r="13754"/>
          <a:stretch>
            <a:fillRect/>
          </a:stretch>
        </p:blipFill>
        <p:spPr bwMode="auto">
          <a:xfrm>
            <a:off x="1571625" y="3219450"/>
            <a:ext cx="7097713" cy="1025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46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519613"/>
            <a:ext cx="7239000" cy="782637"/>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19461"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62138" y="5486400"/>
            <a:ext cx="6867525" cy="12668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19462"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THE TRIP PREAUTHORIZATION PROCESS</a:t>
            </a:r>
          </a:p>
        </p:txBody>
      </p:sp>
    </p:spTree>
    <p:extLst>
      <p:ext uri="{BB962C8B-B14F-4D97-AF65-F5344CB8AC3E}">
        <p14:creationId xmlns:p14="http://schemas.microsoft.com/office/powerpoint/2010/main" val="57667656"/>
      </p:ext>
    </p:extLst>
  </p:cSld>
  <p:clrMapOvr>
    <a:masterClrMapping/>
  </p:clrMapOvr>
  <p:transition spd="slow">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Box 1"/>
          <p:cNvSpPr txBox="1">
            <a:spLocks noChangeArrowheads="1"/>
          </p:cNvSpPr>
          <p:nvPr/>
        </p:nvSpPr>
        <p:spPr bwMode="auto">
          <a:xfrm>
            <a:off x="1600200" y="1722438"/>
            <a:ext cx="6858000"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spcAft>
                <a:spcPts val="600"/>
              </a:spcAft>
              <a:buClrTx/>
              <a:buFont typeface="Arial" pitchFamily="34" charset="0"/>
              <a:buChar char="•"/>
            </a:pPr>
            <a:r>
              <a:rPr lang="en-US" altLang="en-US" sz="2000">
                <a:solidFill>
                  <a:srgbClr val="1B2E4F"/>
                </a:solidFill>
                <a:latin typeface="Arial" pitchFamily="34" charset="0"/>
              </a:rPr>
              <a:t>After your dept. approver pre-authorizes the trip, the trip status will change to ‘pending completion’ and you will have a ‘claim expenses’ option under the Actions column</a:t>
            </a:r>
          </a:p>
          <a:p>
            <a:pPr>
              <a:spcBef>
                <a:spcPct val="0"/>
              </a:spcBef>
              <a:spcAft>
                <a:spcPts val="600"/>
              </a:spcAft>
              <a:buClrTx/>
              <a:buFont typeface="Arial" pitchFamily="34" charset="0"/>
              <a:buChar char="•"/>
            </a:pPr>
            <a:r>
              <a:rPr lang="en-US" altLang="en-US" sz="2000">
                <a:solidFill>
                  <a:srgbClr val="1B2E4F"/>
                </a:solidFill>
                <a:latin typeface="Arial" pitchFamily="34" charset="0"/>
              </a:rPr>
              <a:t>Use this option, after the completion of the trip, to reimburse the traveler</a:t>
            </a:r>
          </a:p>
        </p:txBody>
      </p:sp>
      <p:pic>
        <p:nvPicPr>
          <p:cNvPr id="20483" name="Picture 2"/>
          <p:cNvPicPr>
            <a:picLocks noChangeAspect="1" noChangeArrowheads="1"/>
          </p:cNvPicPr>
          <p:nvPr/>
        </p:nvPicPr>
        <p:blipFill>
          <a:blip r:embed="rId3">
            <a:extLst>
              <a:ext uri="{28A0092B-C50C-407E-A947-70E740481C1C}">
                <a14:useLocalDpi xmlns:a14="http://schemas.microsoft.com/office/drawing/2010/main" val="0"/>
              </a:ext>
            </a:extLst>
          </a:blip>
          <a:srcRect l="6879"/>
          <a:stretch>
            <a:fillRect/>
          </a:stretch>
        </p:blipFill>
        <p:spPr bwMode="auto">
          <a:xfrm>
            <a:off x="1600200" y="4325938"/>
            <a:ext cx="7315200" cy="95091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0484"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THE TRIP PREAUTHORIZATION PROCESS</a:t>
            </a:r>
          </a:p>
        </p:txBody>
      </p:sp>
    </p:spTree>
    <p:extLst>
      <p:ext uri="{BB962C8B-B14F-4D97-AF65-F5344CB8AC3E}">
        <p14:creationId xmlns:p14="http://schemas.microsoft.com/office/powerpoint/2010/main" val="3870178496"/>
      </p:ext>
    </p:extLst>
  </p:cSld>
  <p:clrMapOvr>
    <a:masterClrMapping/>
  </p:clrMapOvr>
  <p:transition spd="slow">
    <p:fade/>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Box 1"/>
          <p:cNvSpPr txBox="1">
            <a:spLocks noChangeArrowheads="1"/>
          </p:cNvSpPr>
          <p:nvPr/>
        </p:nvSpPr>
        <p:spPr bwMode="auto">
          <a:xfrm>
            <a:off x="1600200" y="1371600"/>
            <a:ext cx="70866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800100" indent="-34290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buClrTx/>
              <a:buFont typeface="Arial" pitchFamily="34" charset="0"/>
              <a:buChar char="•"/>
            </a:pPr>
            <a:r>
              <a:rPr lang="en-US" altLang="en-US" sz="2000">
                <a:solidFill>
                  <a:srgbClr val="1B2E4F"/>
                </a:solidFill>
                <a:latin typeface="Arial" pitchFamily="34" charset="0"/>
              </a:rPr>
              <a:t>From your MyTravel homepage, select ‘Create prepayment’ for your traveler’s trip</a:t>
            </a:r>
          </a:p>
          <a:p>
            <a:pPr>
              <a:spcBef>
                <a:spcPct val="0"/>
              </a:spcBef>
              <a:buClrTx/>
              <a:buFont typeface="Arial" pitchFamily="34" charset="0"/>
              <a:buChar char="•"/>
            </a:pPr>
            <a:r>
              <a:rPr lang="en-US" altLang="en-US" sz="2000">
                <a:solidFill>
                  <a:srgbClr val="1B2E4F"/>
                </a:solidFill>
                <a:latin typeface="Arial" pitchFamily="34" charset="0"/>
              </a:rPr>
              <a:t>Select the payment type </a:t>
            </a:r>
          </a:p>
          <a:p>
            <a:pPr>
              <a:spcBef>
                <a:spcPct val="0"/>
              </a:spcBef>
              <a:buClrTx/>
              <a:buFont typeface="Arial" pitchFamily="34" charset="0"/>
              <a:buChar char="•"/>
            </a:pPr>
            <a:r>
              <a:rPr lang="en-US" altLang="en-US" sz="2000">
                <a:solidFill>
                  <a:srgbClr val="1B2E4F"/>
                </a:solidFill>
                <a:latin typeface="Arial" pitchFamily="34" charset="0"/>
              </a:rPr>
              <a:t>Complete all of the fields, select an approval routing template, and hit submit</a:t>
            </a:r>
          </a:p>
        </p:txBody>
      </p:sp>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4076700"/>
            <a:ext cx="7058025" cy="1104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150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3733800"/>
            <a:ext cx="7058025" cy="3429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1509"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dirty="0">
                <a:solidFill>
                  <a:srgbClr val="002060"/>
                </a:solidFill>
                <a:latin typeface="Arial" pitchFamily="34" charset="0"/>
              </a:rPr>
              <a:t>PROCESSING PREPAYMENTS</a:t>
            </a:r>
          </a:p>
        </p:txBody>
      </p:sp>
    </p:spTree>
    <p:extLst>
      <p:ext uri="{BB962C8B-B14F-4D97-AF65-F5344CB8AC3E}">
        <p14:creationId xmlns:p14="http://schemas.microsoft.com/office/powerpoint/2010/main" val="2161817237"/>
      </p:ext>
    </p:extLst>
  </p:cSld>
  <p:clrMapOvr>
    <a:masterClrMapping/>
  </p:clrMapOvr>
  <p:transition spd="slow">
    <p:fade/>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225" y="1066800"/>
            <a:ext cx="4876800" cy="57150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cxnSp>
        <p:nvCxnSpPr>
          <p:cNvPr id="8" name="Straight Arrow Connector 7"/>
          <p:cNvCxnSpPr/>
          <p:nvPr/>
        </p:nvCxnSpPr>
        <p:spPr>
          <a:xfrm>
            <a:off x="2238375" y="1752600"/>
            <a:ext cx="3248025"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253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1066800"/>
            <a:ext cx="2895600" cy="1457325"/>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 name="TextBox 1"/>
          <p:cNvSpPr txBox="1"/>
          <p:nvPr/>
        </p:nvSpPr>
        <p:spPr>
          <a:xfrm>
            <a:off x="5486400" y="2667000"/>
            <a:ext cx="3429000" cy="4124325"/>
          </a:xfrm>
          <a:prstGeom prst="rect">
            <a:avLst/>
          </a:prstGeom>
          <a:noFill/>
        </p:spPr>
        <p:txBody>
          <a:bodyPr>
            <a:spAutoFit/>
          </a:bodyPr>
          <a:lstStyle/>
          <a:p>
            <a:pPr>
              <a:spcAft>
                <a:spcPts val="1200"/>
              </a:spcAft>
              <a:defRPr/>
            </a:pPr>
            <a:r>
              <a:rPr lang="en-US" sz="1800" b="1" dirty="0">
                <a:solidFill>
                  <a:srgbClr val="1B2E4F"/>
                </a:solidFill>
              </a:rPr>
              <a:t>Payment type</a:t>
            </a:r>
          </a:p>
          <a:p>
            <a:pPr marL="285750" indent="-285750">
              <a:buFont typeface="Arial" panose="020B0604020202020204" pitchFamily="34" charset="0"/>
              <a:buChar char="•"/>
              <a:defRPr/>
            </a:pPr>
            <a:r>
              <a:rPr lang="en-US" sz="1800" dirty="0">
                <a:solidFill>
                  <a:srgbClr val="1B2E4F"/>
                </a:solidFill>
              </a:rPr>
              <a:t>Travel Card: used to prepay your travel card </a:t>
            </a:r>
          </a:p>
          <a:p>
            <a:pPr marL="285750" indent="-285750">
              <a:buFont typeface="Arial" panose="020B0604020202020204" pitchFamily="34" charset="0"/>
              <a:buChar char="•"/>
              <a:defRPr/>
            </a:pPr>
            <a:r>
              <a:rPr lang="en-US" sz="1800" dirty="0">
                <a:solidFill>
                  <a:srgbClr val="1B2E4F"/>
                </a:solidFill>
              </a:rPr>
              <a:t>Service Fee: used to prepay taxi, shuttle, buses</a:t>
            </a:r>
          </a:p>
          <a:p>
            <a:pPr marL="285750" indent="-285750">
              <a:buFont typeface="Arial" panose="020B0604020202020204" pitchFamily="34" charset="0"/>
              <a:buChar char="•"/>
              <a:defRPr/>
            </a:pPr>
            <a:r>
              <a:rPr lang="en-US" sz="1800" dirty="0">
                <a:solidFill>
                  <a:srgbClr val="1B2E4F"/>
                </a:solidFill>
              </a:rPr>
              <a:t>Hotel Deposit: used to prepay hotel</a:t>
            </a:r>
          </a:p>
          <a:p>
            <a:pPr marL="285750" indent="-285750">
              <a:buFont typeface="Arial" panose="020B0604020202020204" pitchFamily="34" charset="0"/>
              <a:buChar char="•"/>
              <a:defRPr/>
            </a:pPr>
            <a:r>
              <a:rPr lang="en-US" sz="1800" dirty="0">
                <a:solidFill>
                  <a:srgbClr val="1B2E4F"/>
                </a:solidFill>
              </a:rPr>
              <a:t>Registration Fee: used to prepay conference registration</a:t>
            </a:r>
          </a:p>
          <a:p>
            <a:pPr marL="285750" indent="-285750">
              <a:buFont typeface="Arial" panose="020B0604020202020204" pitchFamily="34" charset="0"/>
              <a:buChar char="•"/>
              <a:defRPr/>
            </a:pPr>
            <a:r>
              <a:rPr lang="en-US" sz="1800" dirty="0">
                <a:solidFill>
                  <a:srgbClr val="1B2E4F"/>
                </a:solidFill>
              </a:rPr>
              <a:t>Cash Advance: used for meals and ground transportation only (remote locations)</a:t>
            </a:r>
          </a:p>
        </p:txBody>
      </p:sp>
      <p:sp>
        <p:nvSpPr>
          <p:cNvPr id="22534"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PROCESSING PREPAYMENTS</a:t>
            </a:r>
          </a:p>
        </p:txBody>
      </p:sp>
    </p:spTree>
    <p:extLst>
      <p:ext uri="{BB962C8B-B14F-4D97-AF65-F5344CB8AC3E}">
        <p14:creationId xmlns:p14="http://schemas.microsoft.com/office/powerpoint/2010/main" val="2067786462"/>
      </p:ext>
    </p:extLst>
  </p:cSld>
  <p:clrMapOvr>
    <a:masterClrMapping/>
  </p:clrMapOvr>
  <p:transition spd="slow">
    <p:fade/>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90" name="TextBox 1"/>
          <p:cNvSpPr txBox="1">
            <a:spLocks noChangeArrowheads="1"/>
          </p:cNvSpPr>
          <p:nvPr/>
        </p:nvSpPr>
        <p:spPr bwMode="auto">
          <a:xfrm>
            <a:off x="1752600" y="4419600"/>
            <a:ext cx="6745288" cy="210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spcAft>
                <a:spcPts val="600"/>
              </a:spcAft>
              <a:buClrTx/>
              <a:buFont typeface="Arial" pitchFamily="34" charset="0"/>
              <a:buChar char="•"/>
            </a:pPr>
            <a:r>
              <a:rPr lang="en-US" altLang="en-US" sz="2000">
                <a:solidFill>
                  <a:srgbClr val="1B2E4F"/>
                </a:solidFill>
                <a:latin typeface="Arial" pitchFamily="34" charset="0"/>
              </a:rPr>
              <a:t>Prepayment will show up under “Air” tab when reconciling.</a:t>
            </a:r>
          </a:p>
          <a:p>
            <a:pPr>
              <a:spcBef>
                <a:spcPct val="0"/>
              </a:spcBef>
              <a:spcAft>
                <a:spcPts val="600"/>
              </a:spcAft>
              <a:buClrTx/>
              <a:buFont typeface="Arial" pitchFamily="34" charset="0"/>
              <a:buChar char="•"/>
            </a:pPr>
            <a:r>
              <a:rPr lang="en-US" altLang="en-US" sz="2000">
                <a:solidFill>
                  <a:srgbClr val="1B2E4F"/>
                </a:solidFill>
                <a:latin typeface="Arial" pitchFamily="34" charset="0"/>
              </a:rPr>
              <a:t>Include notes that the amount was for prepaid car service.</a:t>
            </a:r>
          </a:p>
          <a:p>
            <a:pPr>
              <a:spcBef>
                <a:spcPct val="0"/>
              </a:spcBef>
              <a:spcAft>
                <a:spcPts val="600"/>
              </a:spcAft>
              <a:buClrTx/>
              <a:buFont typeface="Arial" pitchFamily="34" charset="0"/>
              <a:buChar char="•"/>
            </a:pPr>
            <a:r>
              <a:rPr lang="en-US" altLang="en-US" sz="2000">
                <a:solidFill>
                  <a:srgbClr val="1B2E4F"/>
                </a:solidFill>
                <a:latin typeface="Arial" pitchFamily="34" charset="0"/>
              </a:rPr>
              <a:t>Requires a receipt!</a:t>
            </a:r>
          </a:p>
          <a:p>
            <a:pPr lvl="1">
              <a:spcBef>
                <a:spcPct val="0"/>
              </a:spcBef>
              <a:spcAft>
                <a:spcPts val="600"/>
              </a:spcAft>
              <a:buClrTx/>
              <a:buFont typeface="Arial" pitchFamily="34" charset="0"/>
              <a:buChar char="•"/>
            </a:pPr>
            <a:r>
              <a:rPr lang="en-US" altLang="en-US" sz="1600">
                <a:solidFill>
                  <a:srgbClr val="1B2E4F"/>
                </a:solidFill>
                <a:latin typeface="Arial" pitchFamily="34" charset="0"/>
              </a:rPr>
              <a:t>Upcoming enhancement will offer a ground option</a:t>
            </a:r>
          </a:p>
        </p:txBody>
      </p:sp>
      <p:sp>
        <p:nvSpPr>
          <p:cNvPr id="23555" name="TextBox 1"/>
          <p:cNvSpPr txBox="1">
            <a:spLocks noChangeArrowheads="1"/>
          </p:cNvSpPr>
          <p:nvPr/>
        </p:nvSpPr>
        <p:spPr bwMode="auto">
          <a:xfrm>
            <a:off x="1600200" y="1973263"/>
            <a:ext cx="69342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buClrTx/>
              <a:buFontTx/>
              <a:buNone/>
            </a:pPr>
            <a:r>
              <a:rPr lang="en-US" altLang="en-US" sz="2400">
                <a:solidFill>
                  <a:srgbClr val="1B2E4F"/>
                </a:solidFill>
                <a:latin typeface="Arial" pitchFamily="34" charset="0"/>
              </a:rPr>
              <a:t>What is the prepayment type you would choose for car service?</a:t>
            </a:r>
          </a:p>
        </p:txBody>
      </p:sp>
      <p:sp>
        <p:nvSpPr>
          <p:cNvPr id="8" name="Rectangle 7"/>
          <p:cNvSpPr/>
          <p:nvPr/>
        </p:nvSpPr>
        <p:spPr>
          <a:xfrm>
            <a:off x="1943100" y="3200400"/>
            <a:ext cx="4762500" cy="707886"/>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4000" b="1" dirty="0">
                <a:ln w="0"/>
                <a:solidFill>
                  <a:srgbClr val="002060"/>
                </a:solidFill>
                <a:effectLst>
                  <a:reflection blurRad="12700" stA="50000" endPos="50000" dist="5000" dir="5400000" sy="-100000" rotWithShape="0"/>
                </a:effectLst>
              </a:rPr>
              <a:t>Service Fee</a:t>
            </a:r>
          </a:p>
        </p:txBody>
      </p:sp>
      <p:pic>
        <p:nvPicPr>
          <p:cNvPr id="23557" name="Picture 11" descr="C:\Users\nwohlrabherbst\AppData\Local\Microsoft\Windows\Temporary Internet Files\Content.IE5\TFDROKB7\MC900320946[1].wm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39000" y="6002338"/>
            <a:ext cx="1819275" cy="827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dirty="0">
                <a:solidFill>
                  <a:srgbClr val="002060"/>
                </a:solidFill>
                <a:latin typeface="Arial" pitchFamily="34" charset="0"/>
              </a:rPr>
              <a:t>PROCESSING PREPAYMENTS</a:t>
            </a:r>
          </a:p>
        </p:txBody>
      </p:sp>
    </p:spTree>
    <p:extLst>
      <p:ext uri="{BB962C8B-B14F-4D97-AF65-F5344CB8AC3E}">
        <p14:creationId xmlns:p14="http://schemas.microsoft.com/office/powerpoint/2010/main" val="1807738407"/>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4" fill="hold" grpId="0" nodeType="afterEffect">
                                  <p:stCondLst>
                                    <p:cond delay="250"/>
                                  </p:stCondLst>
                                  <p:childTnLst>
                                    <p:set>
                                      <p:cBhvr>
                                        <p:cTn id="11" dur="1" fill="hold">
                                          <p:stCondLst>
                                            <p:cond delay="0"/>
                                          </p:stCondLst>
                                        </p:cTn>
                                        <p:tgtEl>
                                          <p:spTgt spid="16390"/>
                                        </p:tgtEl>
                                        <p:attrNameLst>
                                          <p:attrName>style.visibility</p:attrName>
                                        </p:attrNameLst>
                                      </p:cBhvr>
                                      <p:to>
                                        <p:strVal val="visible"/>
                                      </p:to>
                                    </p:set>
                                    <p:anim calcmode="lin" valueType="num">
                                      <p:cBhvr additive="base">
                                        <p:cTn id="12" dur="500" fill="hold"/>
                                        <p:tgtEl>
                                          <p:spTgt spid="16390"/>
                                        </p:tgtEl>
                                        <p:attrNameLst>
                                          <p:attrName>ppt_x</p:attrName>
                                        </p:attrNameLst>
                                      </p:cBhvr>
                                      <p:tavLst>
                                        <p:tav tm="0">
                                          <p:val>
                                            <p:strVal val="#ppt_x"/>
                                          </p:val>
                                        </p:tav>
                                        <p:tav tm="100000">
                                          <p:val>
                                            <p:strVal val="#ppt_x"/>
                                          </p:val>
                                        </p:tav>
                                      </p:tavLst>
                                    </p:anim>
                                    <p:anim calcmode="lin" valueType="num">
                                      <p:cBhvr additive="base">
                                        <p:cTn id="13" dur="500" fill="hold"/>
                                        <p:tgtEl>
                                          <p:spTgt spid="1639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90"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2438400"/>
            <a:ext cx="7162800" cy="6096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4579" name="TextBox 1"/>
          <p:cNvSpPr txBox="1">
            <a:spLocks noChangeArrowheads="1"/>
          </p:cNvSpPr>
          <p:nvPr/>
        </p:nvSpPr>
        <p:spPr bwMode="auto">
          <a:xfrm>
            <a:off x="1600200" y="990600"/>
            <a:ext cx="6972300" cy="109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spcAft>
                <a:spcPts val="600"/>
              </a:spcAft>
              <a:buClrTx/>
              <a:buFont typeface="Arial" pitchFamily="34" charset="0"/>
              <a:buChar char="•"/>
            </a:pPr>
            <a:r>
              <a:rPr lang="en-US" altLang="en-US" sz="2000">
                <a:solidFill>
                  <a:srgbClr val="1B2E4F"/>
                </a:solidFill>
                <a:latin typeface="Arial" pitchFamily="34" charset="0"/>
              </a:rPr>
              <a:t>After the completion of the trip, click on ‘claim expenses’ to reimburse the traveler</a:t>
            </a:r>
          </a:p>
          <a:p>
            <a:pPr>
              <a:spcBef>
                <a:spcPct val="0"/>
              </a:spcBef>
              <a:spcAft>
                <a:spcPts val="600"/>
              </a:spcAft>
              <a:buClrTx/>
              <a:buFont typeface="Arial" pitchFamily="34" charset="0"/>
              <a:buChar char="•"/>
            </a:pPr>
            <a:r>
              <a:rPr lang="en-US" altLang="en-US" sz="2000">
                <a:solidFill>
                  <a:srgbClr val="1B2E4F"/>
                </a:solidFill>
                <a:latin typeface="Arial" pitchFamily="34" charset="0"/>
              </a:rPr>
              <a:t>The first tab is the ‘Start’ tab – fill out the trip details here</a:t>
            </a:r>
          </a:p>
        </p:txBody>
      </p:sp>
      <p:pic>
        <p:nvPicPr>
          <p:cNvPr id="2458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0200" y="2286000"/>
            <a:ext cx="7162800" cy="152400"/>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24581" name="Picture 2"/>
          <p:cNvPicPr>
            <a:picLocks noChangeAspect="1" noChangeArrowheads="1"/>
          </p:cNvPicPr>
          <p:nvPr/>
        </p:nvPicPr>
        <p:blipFill>
          <a:blip r:embed="rId5">
            <a:extLst>
              <a:ext uri="{28A0092B-C50C-407E-A947-70E740481C1C}">
                <a14:useLocalDpi xmlns:a14="http://schemas.microsoft.com/office/drawing/2010/main" val="0"/>
              </a:ext>
            </a:extLst>
          </a:blip>
          <a:srcRect b="11212"/>
          <a:stretch>
            <a:fillRect/>
          </a:stretch>
        </p:blipFill>
        <p:spPr bwMode="auto">
          <a:xfrm>
            <a:off x="2057400" y="3160713"/>
            <a:ext cx="5715000" cy="3532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4582"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CLAIMING EXPENSES</a:t>
            </a:r>
          </a:p>
        </p:txBody>
      </p:sp>
    </p:spTree>
    <p:extLst>
      <p:ext uri="{BB962C8B-B14F-4D97-AF65-F5344CB8AC3E}">
        <p14:creationId xmlns:p14="http://schemas.microsoft.com/office/powerpoint/2010/main" val="204379364"/>
      </p:ext>
    </p:extLst>
  </p:cSld>
  <p:clrMapOvr>
    <a:masterClrMapping/>
  </p:clrMapOvr>
  <p:transition spd="slow">
    <p:fade/>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3">
            <a:extLst>
              <a:ext uri="{28A0092B-C50C-407E-A947-70E740481C1C}">
                <a14:useLocalDpi xmlns:a14="http://schemas.microsoft.com/office/drawing/2010/main" val="0"/>
              </a:ext>
            </a:extLst>
          </a:blip>
          <a:srcRect b="4517"/>
          <a:stretch>
            <a:fillRect/>
          </a:stretch>
        </p:blipFill>
        <p:spPr bwMode="auto">
          <a:xfrm>
            <a:off x="1609725" y="1165225"/>
            <a:ext cx="5791200" cy="5489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5603" name="TextBox 1"/>
          <p:cNvSpPr txBox="1">
            <a:spLocks noChangeArrowheads="1"/>
          </p:cNvSpPr>
          <p:nvPr/>
        </p:nvSpPr>
        <p:spPr bwMode="auto">
          <a:xfrm>
            <a:off x="6477000" y="2536825"/>
            <a:ext cx="25146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spcAft>
                <a:spcPts val="600"/>
              </a:spcAft>
              <a:buClrTx/>
              <a:buFont typeface="Arial" pitchFamily="34" charset="0"/>
              <a:buChar char="•"/>
            </a:pPr>
            <a:r>
              <a:rPr lang="en-US" altLang="en-US" sz="1800">
                <a:solidFill>
                  <a:srgbClr val="1B2E4F"/>
                </a:solidFill>
                <a:latin typeface="Arial" pitchFamily="34" charset="0"/>
              </a:rPr>
              <a:t>Do not enter any UCSD prepaid airfare amounts. They will show under ‘UCSD Prepaid’ and in the total of airfare</a:t>
            </a:r>
          </a:p>
        </p:txBody>
      </p:sp>
      <p:sp>
        <p:nvSpPr>
          <p:cNvPr id="25604"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CLAIMING EXPENSES - AIR</a:t>
            </a:r>
          </a:p>
        </p:txBody>
      </p:sp>
    </p:spTree>
    <p:extLst>
      <p:ext uri="{BB962C8B-B14F-4D97-AF65-F5344CB8AC3E}">
        <p14:creationId xmlns:p14="http://schemas.microsoft.com/office/powerpoint/2010/main" val="1907604077"/>
      </p:ext>
    </p:extLst>
  </p:cSld>
  <p:clrMapOvr>
    <a:masterClrMapping/>
  </p:clrMapOvr>
  <p:transition spd="slow">
    <p:fade/>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1600200"/>
            <a:ext cx="6934200" cy="5000625"/>
          </a:xfrm>
          <a:prstGeom prst="rect">
            <a:avLst/>
          </a:prstGeom>
          <a:noFill/>
        </p:spPr>
        <p:txBody>
          <a:bodyPr>
            <a:spAutoFit/>
          </a:bodyPr>
          <a:lstStyle/>
          <a:p>
            <a:pPr>
              <a:spcAft>
                <a:spcPts val="1200"/>
              </a:spcAft>
              <a:defRPr/>
            </a:pPr>
            <a:r>
              <a:rPr lang="en-US" b="1" dirty="0">
                <a:solidFill>
                  <a:srgbClr val="1B2E4F"/>
                </a:solidFill>
              </a:rPr>
              <a:t>Early Bird Check-Ins</a:t>
            </a:r>
          </a:p>
          <a:p>
            <a:pPr marL="342900" indent="-342900">
              <a:spcAft>
                <a:spcPts val="600"/>
              </a:spcAft>
              <a:buFont typeface="Arial" panose="020B0604020202020204" pitchFamily="34" charset="0"/>
              <a:buChar char="•"/>
              <a:defRPr/>
            </a:pPr>
            <a:r>
              <a:rPr lang="en-US" sz="2000" dirty="0">
                <a:solidFill>
                  <a:srgbClr val="1B2E4F"/>
                </a:solidFill>
              </a:rPr>
              <a:t>Needs to have a business purpose</a:t>
            </a:r>
          </a:p>
          <a:p>
            <a:pPr marL="800100" lvl="1" indent="-342900">
              <a:spcAft>
                <a:spcPts val="600"/>
              </a:spcAft>
              <a:buFont typeface="Courier New" panose="02070309020205020404" pitchFamily="49" charset="0"/>
              <a:buChar char="o"/>
              <a:defRPr/>
            </a:pPr>
            <a:r>
              <a:rPr lang="en-US" sz="2000" dirty="0">
                <a:solidFill>
                  <a:srgbClr val="1B2E4F"/>
                </a:solidFill>
              </a:rPr>
              <a:t>Not being around a computer at the 24-hour mark does not qualify</a:t>
            </a:r>
          </a:p>
          <a:p>
            <a:pPr marL="800100" lvl="1" indent="-342900">
              <a:spcAft>
                <a:spcPts val="600"/>
              </a:spcAft>
              <a:buFont typeface="Courier New" panose="02070309020205020404" pitchFamily="49" charset="0"/>
              <a:buChar char="o"/>
              <a:defRPr/>
            </a:pPr>
            <a:r>
              <a:rPr lang="en-US" sz="2000" dirty="0">
                <a:solidFill>
                  <a:srgbClr val="1B2E4F"/>
                </a:solidFill>
              </a:rPr>
              <a:t>Example:  There are 30-minutes between flights and a need to debark a plane quickly to catch connecting flight </a:t>
            </a:r>
          </a:p>
          <a:p>
            <a:pPr marL="342900" indent="-342900">
              <a:spcAft>
                <a:spcPts val="600"/>
              </a:spcAft>
              <a:buFont typeface="Arial" panose="020B0604020202020204" pitchFamily="34" charset="0"/>
              <a:buChar char="•"/>
              <a:defRPr/>
            </a:pPr>
            <a:r>
              <a:rPr lang="en-US" sz="2000" dirty="0">
                <a:solidFill>
                  <a:srgbClr val="1B2E4F"/>
                </a:solidFill>
              </a:rPr>
              <a:t>Medical certifications may not qualify for early bird check-ins when the airline will accommodate pre-boarding needs</a:t>
            </a:r>
          </a:p>
          <a:p>
            <a:pPr marL="800100" lvl="1" indent="-342900">
              <a:spcAft>
                <a:spcPts val="600"/>
              </a:spcAft>
              <a:buFont typeface="Courier New" panose="02070309020205020404" pitchFamily="49" charset="0"/>
              <a:buChar char="o"/>
              <a:defRPr/>
            </a:pPr>
            <a:r>
              <a:rPr lang="en-US" sz="2000" dirty="0">
                <a:solidFill>
                  <a:srgbClr val="1B2E4F"/>
                </a:solidFill>
              </a:rPr>
              <a:t>Height/size does not qualify for the need for special seat assignment (personal preference) unless there is a medical condition and certification.</a:t>
            </a:r>
          </a:p>
          <a:p>
            <a:pPr marL="342900" indent="-342900">
              <a:spcAft>
                <a:spcPts val="600"/>
              </a:spcAft>
              <a:buFont typeface="Arial" panose="020B0604020202020204" pitchFamily="34" charset="0"/>
              <a:buChar char="•"/>
              <a:defRPr/>
            </a:pPr>
            <a:r>
              <a:rPr lang="en-US" sz="2000" dirty="0">
                <a:solidFill>
                  <a:srgbClr val="1B2E4F"/>
                </a:solidFill>
              </a:rPr>
              <a:t>Seat assignment fees are treated as early bird check-ins</a:t>
            </a:r>
          </a:p>
        </p:txBody>
      </p:sp>
      <p:sp>
        <p:nvSpPr>
          <p:cNvPr id="26627"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EXPENSES – “MOST ECONOMICAL”</a:t>
            </a:r>
          </a:p>
        </p:txBody>
      </p:sp>
      <p:sp>
        <p:nvSpPr>
          <p:cNvPr id="4" name="Rectangle 3"/>
          <p:cNvSpPr/>
          <p:nvPr/>
        </p:nvSpPr>
        <p:spPr bwMode="auto">
          <a:xfrm>
            <a:off x="0" y="6629400"/>
            <a:ext cx="1524000" cy="228600"/>
          </a:xfrm>
          <a:prstGeom prst="rect">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693076173"/>
      </p:ext>
    </p:extLst>
  </p:cSld>
  <p:clrMapOvr>
    <a:masterClrMapping/>
  </p:clrMapOvr>
  <p:transition spd="slow">
    <p:fade/>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676400"/>
            <a:ext cx="7010400" cy="3292475"/>
          </a:xfrm>
          <a:prstGeom prst="rect">
            <a:avLst/>
          </a:prstGeom>
          <a:noFill/>
        </p:spPr>
        <p:txBody>
          <a:bodyPr>
            <a:spAutoFit/>
          </a:bodyPr>
          <a:lstStyle/>
          <a:p>
            <a:pPr>
              <a:spcAft>
                <a:spcPts val="1200"/>
              </a:spcAft>
              <a:defRPr/>
            </a:pPr>
            <a:r>
              <a:rPr lang="en-US" b="1" dirty="0">
                <a:solidFill>
                  <a:srgbClr val="1B2E4F"/>
                </a:solidFill>
              </a:rPr>
              <a:t>Using Private Vehicle instead of most economical options (flight)</a:t>
            </a:r>
          </a:p>
          <a:p>
            <a:pPr marL="342900" indent="-342900">
              <a:spcAft>
                <a:spcPts val="600"/>
              </a:spcAft>
              <a:buFont typeface="Arial" panose="020B0604020202020204" pitchFamily="34" charset="0"/>
              <a:buChar char="•"/>
              <a:defRPr/>
            </a:pPr>
            <a:r>
              <a:rPr lang="en-US" sz="2000" dirty="0">
                <a:solidFill>
                  <a:srgbClr val="1B2E4F"/>
                </a:solidFill>
              </a:rPr>
              <a:t>Total cost of surface transportation cannot exceed the equivalent lowest cost airfare plus local transportation to and from terminals. Total cost of surface transportation may include: </a:t>
            </a:r>
          </a:p>
          <a:p>
            <a:pPr marL="800100" lvl="1" indent="-342900">
              <a:spcAft>
                <a:spcPts val="600"/>
              </a:spcAft>
              <a:buFont typeface="Courier New" panose="02070309020205020404" pitchFamily="49" charset="0"/>
              <a:buChar char="o"/>
              <a:defRPr/>
            </a:pPr>
            <a:r>
              <a:rPr lang="en-US" sz="2000" dirty="0">
                <a:solidFill>
                  <a:srgbClr val="1B2E4F"/>
                </a:solidFill>
              </a:rPr>
              <a:t>Meal or lodging, if a minimum of 300 miles per day are traveled by the most direct route </a:t>
            </a:r>
          </a:p>
          <a:p>
            <a:pPr marL="800100" lvl="1" indent="-342900">
              <a:spcAft>
                <a:spcPts val="600"/>
              </a:spcAft>
              <a:buFont typeface="Courier New" panose="02070309020205020404" pitchFamily="49" charset="0"/>
              <a:buChar char="o"/>
              <a:defRPr/>
            </a:pPr>
            <a:r>
              <a:rPr lang="en-US" sz="2000" dirty="0">
                <a:solidFill>
                  <a:srgbClr val="1B2E4F"/>
                </a:solidFill>
              </a:rPr>
              <a:t>Parking, tolls, taxis and/or ferries </a:t>
            </a:r>
          </a:p>
        </p:txBody>
      </p:sp>
      <p:sp>
        <p:nvSpPr>
          <p:cNvPr id="27651"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EXPENSES – “MOST ECONOMICAL”</a:t>
            </a:r>
          </a:p>
        </p:txBody>
      </p:sp>
      <p:sp>
        <p:nvSpPr>
          <p:cNvPr id="4" name="Rectangle 3"/>
          <p:cNvSpPr/>
          <p:nvPr/>
        </p:nvSpPr>
        <p:spPr bwMode="auto">
          <a:xfrm>
            <a:off x="0" y="6629400"/>
            <a:ext cx="1524000" cy="228600"/>
          </a:xfrm>
          <a:prstGeom prst="rect">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1583808513"/>
      </p:ext>
    </p:extLst>
  </p:cSld>
  <p:clrMapOvr>
    <a:masterClrMapping/>
  </p:clrMapOvr>
  <p:transition spd="slow">
    <p:fade/>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3">
            <a:extLst>
              <a:ext uri="{28A0092B-C50C-407E-A947-70E740481C1C}">
                <a14:useLocalDpi xmlns:a14="http://schemas.microsoft.com/office/drawing/2010/main" val="0"/>
              </a:ext>
            </a:extLst>
          </a:blip>
          <a:srcRect l="1414"/>
          <a:stretch>
            <a:fillRect/>
          </a:stretch>
        </p:blipFill>
        <p:spPr bwMode="auto">
          <a:xfrm>
            <a:off x="371475" y="1905000"/>
            <a:ext cx="4638675" cy="4167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019675" y="1296988"/>
            <a:ext cx="4038600" cy="5232400"/>
          </a:xfrm>
          <a:prstGeom prst="rect">
            <a:avLst/>
          </a:prstGeom>
          <a:noFill/>
        </p:spPr>
        <p:txBody>
          <a:bodyPr>
            <a:spAutoFit/>
          </a:bodyPr>
          <a:lstStyle/>
          <a:p>
            <a:pPr>
              <a:spcAft>
                <a:spcPts val="1200"/>
              </a:spcAft>
              <a:defRPr/>
            </a:pPr>
            <a:r>
              <a:rPr lang="en-US" b="1" dirty="0">
                <a:solidFill>
                  <a:srgbClr val="1B2E4F"/>
                </a:solidFill>
              </a:rPr>
              <a:t>Comparable Flights</a:t>
            </a:r>
          </a:p>
          <a:p>
            <a:pPr marL="342900" indent="-342900">
              <a:spcAft>
                <a:spcPts val="600"/>
              </a:spcAft>
              <a:buFont typeface="Arial" panose="020B0604020202020204" pitchFamily="34" charset="0"/>
              <a:buChar char="•"/>
              <a:defRPr/>
            </a:pPr>
            <a:r>
              <a:rPr lang="en-US" sz="2000" dirty="0">
                <a:solidFill>
                  <a:srgbClr val="1B2E4F"/>
                </a:solidFill>
              </a:rPr>
              <a:t>Needs to be obtained at the time the original option chosen</a:t>
            </a:r>
          </a:p>
          <a:p>
            <a:pPr marL="342900" indent="-342900">
              <a:spcAft>
                <a:spcPts val="600"/>
              </a:spcAft>
              <a:buFont typeface="Arial" panose="020B0604020202020204" pitchFamily="34" charset="0"/>
              <a:buChar char="•"/>
              <a:defRPr/>
            </a:pPr>
            <a:r>
              <a:rPr lang="en-US" sz="2000" dirty="0">
                <a:solidFill>
                  <a:srgbClr val="1B2E4F"/>
                </a:solidFill>
              </a:rPr>
              <a:t>Should include several examples</a:t>
            </a:r>
          </a:p>
          <a:p>
            <a:pPr marL="800100" lvl="1" indent="-342900">
              <a:spcAft>
                <a:spcPts val="600"/>
              </a:spcAft>
              <a:buFont typeface="Courier New" panose="02070309020205020404" pitchFamily="49" charset="0"/>
              <a:buChar char="o"/>
              <a:defRPr/>
            </a:pPr>
            <a:r>
              <a:rPr lang="en-US" sz="2000" dirty="0">
                <a:solidFill>
                  <a:srgbClr val="1B2E4F"/>
                </a:solidFill>
              </a:rPr>
              <a:t>Example:  Claim that it is cheaper to fly into LAX and use a private car to San Diego instead of flying into San Diego.</a:t>
            </a:r>
          </a:p>
          <a:p>
            <a:pPr marL="800100" lvl="1" indent="-342900">
              <a:spcAft>
                <a:spcPts val="600"/>
              </a:spcAft>
              <a:buFont typeface="Courier New" panose="02070309020205020404" pitchFamily="49" charset="0"/>
              <a:buChar char="o"/>
              <a:defRPr/>
            </a:pPr>
            <a:r>
              <a:rPr lang="en-US" sz="2000" dirty="0">
                <a:solidFill>
                  <a:srgbClr val="1B2E4F"/>
                </a:solidFill>
              </a:rPr>
              <a:t>Example:  Decision to drive to San Francisco instead of flying</a:t>
            </a:r>
          </a:p>
          <a:p>
            <a:pPr marL="342900" indent="-342900">
              <a:spcAft>
                <a:spcPts val="600"/>
              </a:spcAft>
              <a:buFont typeface="Arial" panose="020B0604020202020204" pitchFamily="34" charset="0"/>
              <a:buChar char="•"/>
              <a:defRPr/>
            </a:pPr>
            <a:r>
              <a:rPr lang="en-US" sz="2000" dirty="0">
                <a:solidFill>
                  <a:srgbClr val="1B2E4F"/>
                </a:solidFill>
              </a:rPr>
              <a:t>Cannot be a “fully refundable” ticket</a:t>
            </a:r>
            <a:endParaRPr lang="en-US" dirty="0">
              <a:solidFill>
                <a:srgbClr val="1B2E4F"/>
              </a:solidFill>
            </a:endParaRPr>
          </a:p>
        </p:txBody>
      </p:sp>
      <p:sp>
        <p:nvSpPr>
          <p:cNvPr id="28676"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EXPENSES – “MOST ECONOMICAL”</a:t>
            </a:r>
          </a:p>
        </p:txBody>
      </p:sp>
      <p:sp>
        <p:nvSpPr>
          <p:cNvPr id="5" name="Rectangle 4"/>
          <p:cNvSpPr/>
          <p:nvPr/>
        </p:nvSpPr>
        <p:spPr bwMode="auto">
          <a:xfrm>
            <a:off x="0" y="6629400"/>
            <a:ext cx="1524000" cy="228600"/>
          </a:xfrm>
          <a:prstGeom prst="rect">
            <a:avLst/>
          </a:prstGeom>
          <a:solidFill>
            <a:schemeClr val="bg1">
              <a:lumMod val="75000"/>
            </a:schemeClr>
          </a:solidFill>
          <a:ln w="9525" cap="flat" cmpd="sng" algn="ctr">
            <a:solidFill>
              <a:schemeClr val="bg1">
                <a:lumMod val="75000"/>
              </a:schemeClr>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481613734"/>
      </p:ext>
    </p:extLst>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1" name="Picture 5" descr="UCSanDiego_LogoLINIGR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62200"/>
            <a:ext cx="2438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 Box 8"/>
          <p:cNvSpPr txBox="1">
            <a:spLocks noChangeArrowheads="1"/>
          </p:cNvSpPr>
          <p:nvPr/>
        </p:nvSpPr>
        <p:spPr bwMode="auto">
          <a:xfrm>
            <a:off x="5105400" y="2651125"/>
            <a:ext cx="3354388"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FF66"/>
              </a:buClr>
              <a:buFont typeface="Wingdings" pitchFamily="2" charset="2"/>
              <a:buChar char=""/>
              <a:defRPr sz="3200">
                <a:solidFill>
                  <a:schemeClr val="tx1"/>
                </a:solidFill>
                <a:latin typeface="Verdana" pitchFamily="34" charset="0"/>
                <a:ea typeface="ＭＳ Ｐゴシック" pitchFamily="34" charset="-128"/>
              </a:defRPr>
            </a:lvl1pPr>
            <a:lvl2pPr marL="742950" indent="-285750">
              <a:spcBef>
                <a:spcPct val="20000"/>
              </a:spcBef>
              <a:buClr>
                <a:srgbClr val="CCFF66"/>
              </a:buClr>
              <a:buFont typeface="Wingdings" pitchFamily="2" charset="2"/>
              <a:buChar char=""/>
              <a:defRPr sz="2800">
                <a:solidFill>
                  <a:schemeClr val="tx1"/>
                </a:solidFill>
                <a:latin typeface="Verdana" pitchFamily="34" charset="0"/>
                <a:ea typeface="ＭＳ Ｐゴシック" pitchFamily="34" charset="-128"/>
              </a:defRPr>
            </a:lvl2pPr>
            <a:lvl3pPr marL="1143000" indent="-228600">
              <a:spcBef>
                <a:spcPct val="20000"/>
              </a:spcBef>
              <a:buClr>
                <a:srgbClr val="FFFF66"/>
              </a:buClr>
              <a:buFont typeface="Wingdings" pitchFamily="2" charset="2"/>
              <a:buChar char=""/>
              <a:defRPr sz="2400">
                <a:solidFill>
                  <a:schemeClr val="tx1"/>
                </a:solidFill>
                <a:latin typeface="Verdana" pitchFamily="34" charset="0"/>
                <a:ea typeface="ＭＳ Ｐゴシック" pitchFamily="34" charset="-128"/>
              </a:defRPr>
            </a:lvl3pPr>
            <a:lvl4pPr marL="1600200" indent="-228600">
              <a:spcBef>
                <a:spcPct val="20000"/>
              </a:spcBef>
              <a:buClr>
                <a:srgbClr val="CCFF66"/>
              </a:buClr>
              <a:buFont typeface="Wingdings" pitchFamily="2" charset="2"/>
              <a:buChar char=""/>
              <a:defRPr sz="2000">
                <a:solidFill>
                  <a:schemeClr val="tx1"/>
                </a:solidFill>
                <a:latin typeface="Verdana" pitchFamily="34" charset="0"/>
                <a:ea typeface="ＭＳ Ｐゴシック" pitchFamily="34" charset="-128"/>
              </a:defRPr>
            </a:lvl4pPr>
            <a:lvl5pPr marL="2057400" indent="-228600">
              <a:spcBef>
                <a:spcPct val="20000"/>
              </a:spcBef>
              <a:buClr>
                <a:srgbClr val="FFFF66"/>
              </a:buClr>
              <a:buFont typeface="Wingdings" pitchFamily="2" charset="2"/>
              <a:buChar char=""/>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9pPr>
          </a:lstStyle>
          <a:p>
            <a:pPr algn="ctr">
              <a:spcBef>
                <a:spcPct val="50000"/>
              </a:spcBef>
              <a:buClrTx/>
              <a:buFontTx/>
              <a:buNone/>
            </a:pPr>
            <a:r>
              <a:rPr lang="en-US" altLang="en-US" sz="3600">
                <a:latin typeface="Arial" pitchFamily="34" charset="0"/>
              </a:rPr>
              <a:t>Image </a:t>
            </a:r>
            <a:br>
              <a:rPr lang="en-US" altLang="en-US" sz="3600">
                <a:latin typeface="Arial" pitchFamily="34" charset="0"/>
              </a:rPr>
            </a:br>
            <a:r>
              <a:rPr lang="en-US" altLang="en-US" sz="3600">
                <a:latin typeface="Arial" pitchFamily="34" charset="0"/>
              </a:rPr>
              <a:t>Goes Here</a:t>
            </a: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768873"/>
            <a:ext cx="6019800" cy="5838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pPr algn="l"/>
            <a:r>
              <a:rPr lang="en-US" dirty="0" smtClean="0"/>
              <a:t>Event Type</a:t>
            </a:r>
            <a:endParaRPr lang="en-US" dirty="0"/>
          </a:p>
        </p:txBody>
      </p:sp>
      <p:sp>
        <p:nvSpPr>
          <p:cNvPr id="4" name="Rectangle 3"/>
          <p:cNvSpPr/>
          <p:nvPr/>
        </p:nvSpPr>
        <p:spPr bwMode="auto">
          <a:xfrm>
            <a:off x="0" y="6607686"/>
            <a:ext cx="1752600" cy="250314"/>
          </a:xfrm>
          <a:prstGeom prst="rect">
            <a:avLst/>
          </a:prstGeom>
          <a:solidFill>
            <a:srgbClr val="92D050"/>
          </a:solidFill>
          <a:ln w="9525"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extLst>
      <p:ext uri="{BB962C8B-B14F-4D97-AF65-F5344CB8AC3E}">
        <p14:creationId xmlns:p14="http://schemas.microsoft.com/office/powerpoint/2010/main" val="701288582"/>
      </p:ext>
    </p:extLst>
  </p:cSld>
  <p:clrMapOvr>
    <a:masterClrMapping/>
  </p:clrMapOvr>
  <p:transition spd="slow">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Box 1"/>
          <p:cNvSpPr txBox="1">
            <a:spLocks noChangeArrowheads="1"/>
          </p:cNvSpPr>
          <p:nvPr/>
        </p:nvSpPr>
        <p:spPr bwMode="auto">
          <a:xfrm>
            <a:off x="1676400" y="1905000"/>
            <a:ext cx="7086600" cy="378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spcAft>
                <a:spcPts val="600"/>
              </a:spcAft>
              <a:buClrTx/>
              <a:buFont typeface="Arial" pitchFamily="34" charset="0"/>
              <a:buChar char="•"/>
            </a:pPr>
            <a:r>
              <a:rPr lang="en-US" altLang="en-US" sz="2000" dirty="0">
                <a:solidFill>
                  <a:srgbClr val="1B2E4F"/>
                </a:solidFill>
                <a:latin typeface="Arial" pitchFamily="34" charset="0"/>
              </a:rPr>
              <a:t>UCSD is committed to providing services to assist faculty or staff members who become unable to perform assigned duties of their position because of a disability</a:t>
            </a:r>
          </a:p>
          <a:p>
            <a:pPr>
              <a:spcBef>
                <a:spcPct val="0"/>
              </a:spcBef>
              <a:spcAft>
                <a:spcPts val="600"/>
              </a:spcAft>
              <a:buClrTx/>
              <a:buFont typeface="Arial" pitchFamily="34" charset="0"/>
              <a:buChar char="•"/>
            </a:pPr>
            <a:r>
              <a:rPr lang="en-US" altLang="en-US" sz="2000" dirty="0">
                <a:solidFill>
                  <a:srgbClr val="1B2E4F"/>
                </a:solidFill>
                <a:latin typeface="Arial" pitchFamily="34" charset="0"/>
              </a:rPr>
              <a:t>Medical certification is valid for one year</a:t>
            </a:r>
          </a:p>
          <a:p>
            <a:pPr>
              <a:spcBef>
                <a:spcPct val="0"/>
              </a:spcBef>
              <a:spcAft>
                <a:spcPts val="600"/>
              </a:spcAft>
              <a:buClrTx/>
              <a:buFont typeface="Arial" pitchFamily="34" charset="0"/>
              <a:buChar char="•"/>
            </a:pPr>
            <a:r>
              <a:rPr lang="en-US" altLang="en-US" sz="2000" dirty="0">
                <a:solidFill>
                  <a:srgbClr val="1B2E4F"/>
                </a:solidFill>
                <a:latin typeface="Arial" pitchFamily="34" charset="0"/>
              </a:rPr>
              <a:t>The medical certification should not include the medical diagnosis of the traveler</a:t>
            </a:r>
          </a:p>
          <a:p>
            <a:pPr>
              <a:spcBef>
                <a:spcPct val="0"/>
              </a:spcBef>
              <a:spcAft>
                <a:spcPts val="600"/>
              </a:spcAft>
              <a:buClrTx/>
              <a:buFont typeface="Arial" pitchFamily="34" charset="0"/>
              <a:buChar char="•"/>
            </a:pPr>
            <a:r>
              <a:rPr lang="en-US" altLang="en-US" sz="2000" dirty="0">
                <a:solidFill>
                  <a:srgbClr val="1B2E4F"/>
                </a:solidFill>
                <a:latin typeface="Arial" pitchFamily="34" charset="0"/>
              </a:rPr>
              <a:t>Should include the type of </a:t>
            </a:r>
            <a:r>
              <a:rPr lang="en-US" altLang="en-US" sz="2000" dirty="0" smtClean="0">
                <a:solidFill>
                  <a:srgbClr val="1B2E4F"/>
                </a:solidFill>
                <a:latin typeface="Arial" pitchFamily="34" charset="0"/>
              </a:rPr>
              <a:t>work restrictions</a:t>
            </a:r>
            <a:endParaRPr lang="en-US" altLang="en-US" sz="2000" dirty="0">
              <a:solidFill>
                <a:srgbClr val="1B2E4F"/>
              </a:solidFill>
              <a:latin typeface="Arial" pitchFamily="34" charset="0"/>
            </a:endParaRPr>
          </a:p>
          <a:p>
            <a:pPr>
              <a:spcBef>
                <a:spcPct val="0"/>
              </a:spcBef>
              <a:spcAft>
                <a:spcPts val="600"/>
              </a:spcAft>
              <a:buClrTx/>
              <a:buFont typeface="Arial" pitchFamily="34" charset="0"/>
              <a:buChar char="•"/>
            </a:pPr>
            <a:r>
              <a:rPr lang="en-US" altLang="en-US" sz="2000" dirty="0">
                <a:solidFill>
                  <a:srgbClr val="1B2E4F"/>
                </a:solidFill>
                <a:latin typeface="Arial" pitchFamily="34" charset="0"/>
              </a:rPr>
              <a:t>Travel assumes that the department and the traveler have undergone the job accommodation interactive process and the requested travel accommodations have been determined to be reasonable</a:t>
            </a:r>
          </a:p>
        </p:txBody>
      </p:sp>
      <p:sp>
        <p:nvSpPr>
          <p:cNvPr id="29699"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MEDICAL CERTIFICATIONS</a:t>
            </a:r>
          </a:p>
        </p:txBody>
      </p:sp>
    </p:spTree>
    <p:extLst>
      <p:ext uri="{BB962C8B-B14F-4D97-AF65-F5344CB8AC3E}">
        <p14:creationId xmlns:p14="http://schemas.microsoft.com/office/powerpoint/2010/main" val="2146607261"/>
      </p:ext>
    </p:extLst>
  </p:cSld>
  <p:clrMapOvr>
    <a:masterClrMapping/>
  </p:clrMapOvr>
  <p:transition spd="slow">
    <p:fade/>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a:extLst>
              <a:ext uri="{28A0092B-C50C-407E-A947-70E740481C1C}">
                <a14:useLocalDpi xmlns:a14="http://schemas.microsoft.com/office/drawing/2010/main" val="0"/>
              </a:ext>
            </a:extLst>
          </a:blip>
          <a:srcRect b="5898"/>
          <a:stretch>
            <a:fillRect/>
          </a:stretch>
        </p:blipFill>
        <p:spPr bwMode="auto">
          <a:xfrm>
            <a:off x="228600" y="1231900"/>
            <a:ext cx="5715000" cy="5321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0723" name="TextBox 1"/>
          <p:cNvSpPr txBox="1">
            <a:spLocks noChangeArrowheads="1"/>
          </p:cNvSpPr>
          <p:nvPr/>
        </p:nvSpPr>
        <p:spPr bwMode="auto">
          <a:xfrm>
            <a:off x="6022975" y="2057400"/>
            <a:ext cx="2743200" cy="321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spcAft>
                <a:spcPts val="600"/>
              </a:spcAft>
              <a:buClrTx/>
              <a:buFont typeface="Arial" pitchFamily="34" charset="0"/>
              <a:buChar char="•"/>
            </a:pPr>
            <a:r>
              <a:rPr lang="en-US" altLang="en-US" sz="1800" dirty="0">
                <a:solidFill>
                  <a:srgbClr val="1B2E4F"/>
                </a:solidFill>
                <a:latin typeface="Arial" pitchFamily="34" charset="0"/>
              </a:rPr>
              <a:t>Use the drop down menus to pick day and type of ground expense(s)</a:t>
            </a:r>
          </a:p>
          <a:p>
            <a:pPr>
              <a:spcBef>
                <a:spcPct val="0"/>
              </a:spcBef>
              <a:spcAft>
                <a:spcPts val="600"/>
              </a:spcAft>
              <a:buClrTx/>
              <a:buFont typeface="Arial" pitchFamily="34" charset="0"/>
              <a:buChar char="•"/>
            </a:pPr>
            <a:r>
              <a:rPr lang="en-US" altLang="en-US" sz="1800" dirty="0">
                <a:solidFill>
                  <a:srgbClr val="1B2E4F"/>
                </a:solidFill>
                <a:latin typeface="Arial" pitchFamily="34" charset="0"/>
              </a:rPr>
              <a:t>If claiming mileage, enter miles towards the bottom of the page. The system will calculate the amount based on the current mileage rate</a:t>
            </a:r>
          </a:p>
        </p:txBody>
      </p:sp>
      <p:sp>
        <p:nvSpPr>
          <p:cNvPr id="30724"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CLAIMING EXPENSES – GROUND </a:t>
            </a:r>
          </a:p>
        </p:txBody>
      </p:sp>
    </p:spTree>
    <p:extLst>
      <p:ext uri="{BB962C8B-B14F-4D97-AF65-F5344CB8AC3E}">
        <p14:creationId xmlns:p14="http://schemas.microsoft.com/office/powerpoint/2010/main" val="656031215"/>
      </p:ext>
    </p:extLst>
  </p:cSld>
  <p:clrMapOvr>
    <a:masterClrMapping/>
  </p:clrMapOvr>
  <p:transition spd="slow">
    <p:fade/>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1054394125"/>
              </p:ext>
            </p:extLst>
          </p:nvPr>
        </p:nvGraphicFramePr>
        <p:xfrm>
          <a:off x="2362200" y="1219200"/>
          <a:ext cx="6096001" cy="1382713"/>
        </p:xfrm>
        <a:graphic>
          <a:graphicData uri="http://schemas.openxmlformats.org/drawingml/2006/table">
            <a:tbl>
              <a:tblPr firstRow="1" bandRow="1">
                <a:tableStyleId>{5C22544A-7EE6-4342-B048-85BDC9FD1C3A}</a:tableStyleId>
              </a:tblPr>
              <a:tblGrid>
                <a:gridCol w="2151529"/>
                <a:gridCol w="1314824"/>
                <a:gridCol w="1314824"/>
                <a:gridCol w="1314824"/>
              </a:tblGrid>
              <a:tr h="371138">
                <a:tc>
                  <a:txBody>
                    <a:bodyPr/>
                    <a:lstStyle/>
                    <a:p>
                      <a:endParaRPr lang="en-US" sz="1800" dirty="0"/>
                    </a:p>
                  </a:txBody>
                  <a:tcPr marT="45757" marB="45757">
                    <a:solidFill>
                      <a:schemeClr val="bg1">
                        <a:lumMod val="50000"/>
                      </a:schemeClr>
                    </a:solidFill>
                  </a:tcPr>
                </a:tc>
                <a:tc>
                  <a:txBody>
                    <a:bodyPr/>
                    <a:lstStyle/>
                    <a:p>
                      <a:pPr algn="ctr"/>
                      <a:r>
                        <a:rPr lang="en-US" sz="1800" dirty="0" smtClean="0"/>
                        <a:t>2013</a:t>
                      </a:r>
                      <a:endParaRPr lang="en-US" sz="1800" dirty="0"/>
                    </a:p>
                  </a:txBody>
                  <a:tcPr marT="45757" marB="45757">
                    <a:solidFill>
                      <a:schemeClr val="bg1">
                        <a:lumMod val="50000"/>
                      </a:schemeClr>
                    </a:solidFill>
                  </a:tcPr>
                </a:tc>
                <a:tc>
                  <a:txBody>
                    <a:bodyPr/>
                    <a:lstStyle/>
                    <a:p>
                      <a:pPr algn="ctr"/>
                      <a:r>
                        <a:rPr lang="en-US" sz="1800" dirty="0" smtClean="0"/>
                        <a:t>2014</a:t>
                      </a:r>
                      <a:endParaRPr lang="en-US" sz="1800" dirty="0"/>
                    </a:p>
                  </a:txBody>
                  <a:tcPr marT="45757" marB="45757">
                    <a:solidFill>
                      <a:schemeClr val="bg1">
                        <a:lumMod val="50000"/>
                      </a:schemeClr>
                    </a:solidFill>
                  </a:tcPr>
                </a:tc>
                <a:tc>
                  <a:txBody>
                    <a:bodyPr/>
                    <a:lstStyle/>
                    <a:p>
                      <a:pPr algn="ctr"/>
                      <a:r>
                        <a:rPr lang="en-US" sz="1800" dirty="0" smtClean="0"/>
                        <a:t>2015</a:t>
                      </a:r>
                      <a:endParaRPr lang="en-US" sz="1800" dirty="0"/>
                    </a:p>
                  </a:txBody>
                  <a:tcPr marT="45757" marB="45757">
                    <a:solidFill>
                      <a:schemeClr val="bg1">
                        <a:lumMod val="50000"/>
                      </a:schemeClr>
                    </a:solidFill>
                  </a:tcPr>
                </a:tc>
              </a:tr>
              <a:tr h="371138">
                <a:tc>
                  <a:txBody>
                    <a:bodyPr/>
                    <a:lstStyle/>
                    <a:p>
                      <a:r>
                        <a:rPr lang="en-US" sz="1800" dirty="0" smtClean="0"/>
                        <a:t>Mileage, general</a:t>
                      </a:r>
                      <a:endParaRPr lang="en-US" sz="1800" dirty="0"/>
                    </a:p>
                  </a:txBody>
                  <a:tcPr marT="45757" marB="45757"/>
                </a:tc>
                <a:tc>
                  <a:txBody>
                    <a:bodyPr/>
                    <a:lstStyle/>
                    <a:p>
                      <a:pPr algn="ctr"/>
                      <a:r>
                        <a:rPr lang="en-US" sz="1800" dirty="0" smtClean="0"/>
                        <a:t>56.5¢</a:t>
                      </a:r>
                      <a:endParaRPr lang="en-US" sz="1800" dirty="0"/>
                    </a:p>
                  </a:txBody>
                  <a:tcPr marT="45757" marB="4575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56¢</a:t>
                      </a:r>
                    </a:p>
                  </a:txBody>
                  <a:tcPr marT="45757" marB="45757"/>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57.5¢</a:t>
                      </a:r>
                    </a:p>
                  </a:txBody>
                  <a:tcPr marT="45757" marB="45757"/>
                </a:tc>
              </a:tr>
              <a:tr h="640437">
                <a:tc>
                  <a:txBody>
                    <a:bodyPr/>
                    <a:lstStyle/>
                    <a:p>
                      <a:r>
                        <a:rPr lang="en-US" sz="1800" dirty="0" smtClean="0"/>
                        <a:t>Mileage for moves</a:t>
                      </a:r>
                      <a:endParaRPr lang="en-US" sz="1800" dirty="0"/>
                    </a:p>
                  </a:txBody>
                  <a:tcPr marT="45757" marB="45757"/>
                </a:tc>
                <a:tc>
                  <a:txBody>
                    <a:bodyPr/>
                    <a:lstStyle/>
                    <a:p>
                      <a:pPr algn="ctr"/>
                      <a:r>
                        <a:rPr lang="en-US" sz="1800" dirty="0" smtClean="0"/>
                        <a:t>24¢</a:t>
                      </a:r>
                      <a:endParaRPr lang="en-US" sz="1800" dirty="0"/>
                    </a:p>
                  </a:txBody>
                  <a:tcPr marT="45757" marB="45757"/>
                </a:tc>
                <a:tc>
                  <a:txBody>
                    <a:bodyPr/>
                    <a:lstStyle/>
                    <a:p>
                      <a:pPr algn="ctr"/>
                      <a:r>
                        <a:rPr lang="en-US" sz="1800" dirty="0" smtClean="0"/>
                        <a:t>23.5¢</a:t>
                      </a:r>
                      <a:endParaRPr lang="en-US" sz="1800" dirty="0"/>
                    </a:p>
                  </a:txBody>
                  <a:tcPr marT="45757" marB="45757"/>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dirty="0" smtClean="0"/>
                        <a:t>23¢</a:t>
                      </a:r>
                    </a:p>
                    <a:p>
                      <a:pPr algn="ctr"/>
                      <a:endParaRPr lang="en-US" sz="1800" dirty="0"/>
                    </a:p>
                  </a:txBody>
                  <a:tcPr marT="45757" marB="45757"/>
                </a:tc>
              </a:tr>
            </a:tbl>
          </a:graphicData>
        </a:graphic>
      </p:graphicFrame>
      <p:sp>
        <p:nvSpPr>
          <p:cNvPr id="31768" name="TextBox 1"/>
          <p:cNvSpPr txBox="1">
            <a:spLocks noChangeArrowheads="1"/>
          </p:cNvSpPr>
          <p:nvPr/>
        </p:nvSpPr>
        <p:spPr bwMode="auto">
          <a:xfrm>
            <a:off x="1676400" y="2971800"/>
            <a:ext cx="7315200" cy="3478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buClrTx/>
              <a:buFontTx/>
              <a:buNone/>
            </a:pPr>
            <a:r>
              <a:rPr lang="en-US" altLang="en-US" sz="2000" dirty="0">
                <a:solidFill>
                  <a:srgbClr val="1B2E4F"/>
                </a:solidFill>
                <a:latin typeface="Arial" pitchFamily="34" charset="0"/>
              </a:rPr>
              <a:t>MyTravel will automatically apply the new rates based on trip start date.  Accordingly, mileage reimbursements that cover multiple years should be broken out into separate MyTravel claims.</a:t>
            </a:r>
          </a:p>
          <a:p>
            <a:pPr>
              <a:spcBef>
                <a:spcPct val="0"/>
              </a:spcBef>
              <a:buClrTx/>
              <a:buFontTx/>
              <a:buNone/>
            </a:pPr>
            <a:endParaRPr lang="en-US" altLang="en-US" sz="2000" dirty="0">
              <a:solidFill>
                <a:srgbClr val="1B2E4F"/>
              </a:solidFill>
              <a:latin typeface="Arial" pitchFamily="34" charset="0"/>
            </a:endParaRPr>
          </a:p>
          <a:p>
            <a:pPr>
              <a:spcBef>
                <a:spcPct val="0"/>
              </a:spcBef>
              <a:buClrTx/>
              <a:buFontTx/>
              <a:buNone/>
            </a:pPr>
            <a:r>
              <a:rPr lang="en-US" altLang="en-US" sz="2000" dirty="0">
                <a:solidFill>
                  <a:srgbClr val="1B2E4F"/>
                </a:solidFill>
                <a:latin typeface="Arial" pitchFamily="34" charset="0"/>
              </a:rPr>
              <a:t>The Mileage Reimbursement Rates page and Sample Mileage Log in Blink has been updated to reflect the changes with separate worksheets for each year. </a:t>
            </a:r>
          </a:p>
          <a:p>
            <a:pPr>
              <a:spcBef>
                <a:spcPct val="0"/>
              </a:spcBef>
              <a:buClrTx/>
              <a:buFontTx/>
              <a:buNone/>
            </a:pPr>
            <a:endParaRPr lang="en-US" altLang="en-US" sz="2000" dirty="0">
              <a:solidFill>
                <a:srgbClr val="1B2E4F"/>
              </a:solidFill>
              <a:latin typeface="Arial" pitchFamily="34" charset="0"/>
            </a:endParaRPr>
          </a:p>
          <a:p>
            <a:pPr>
              <a:spcBef>
                <a:spcPct val="0"/>
              </a:spcBef>
              <a:buClrTx/>
              <a:buFontTx/>
              <a:buNone/>
            </a:pPr>
            <a:r>
              <a:rPr lang="en-US" altLang="en-US" sz="2000" dirty="0">
                <a:solidFill>
                  <a:srgbClr val="1B2E4F"/>
                </a:solidFill>
                <a:latin typeface="Arial" pitchFamily="34" charset="0"/>
              </a:rPr>
              <a:t>Remember:  Each leg of the trip must include a business purpose, including, for example, topics discussed.</a:t>
            </a:r>
          </a:p>
        </p:txBody>
      </p:sp>
      <p:sp>
        <p:nvSpPr>
          <p:cNvPr id="31769"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MILEAGE</a:t>
            </a:r>
          </a:p>
        </p:txBody>
      </p:sp>
    </p:spTree>
    <p:extLst>
      <p:ext uri="{BB962C8B-B14F-4D97-AF65-F5344CB8AC3E}">
        <p14:creationId xmlns:p14="http://schemas.microsoft.com/office/powerpoint/2010/main" val="3765061010"/>
      </p:ext>
    </p:extLst>
  </p:cSld>
  <p:clrMapOvr>
    <a:masterClrMapping/>
  </p:clrMapOvr>
  <p:transition spd="slow">
    <p:fade/>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85913"/>
            <a:ext cx="8470900" cy="45100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2771"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SAMPLE MILEAGE LOG</a:t>
            </a:r>
          </a:p>
        </p:txBody>
      </p:sp>
    </p:spTree>
    <p:extLst>
      <p:ext uri="{BB962C8B-B14F-4D97-AF65-F5344CB8AC3E}">
        <p14:creationId xmlns:p14="http://schemas.microsoft.com/office/powerpoint/2010/main" val="497180967"/>
      </p:ext>
    </p:extLst>
  </p:cSld>
  <p:clrMapOvr>
    <a:masterClrMapping/>
  </p:clrMapOvr>
  <p:transition spd="slow">
    <p:fade/>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524000"/>
            <a:ext cx="6858000" cy="2692400"/>
          </a:xfrm>
          <a:prstGeom prst="rect">
            <a:avLst/>
          </a:prstGeom>
          <a:noFill/>
        </p:spPr>
        <p:txBody>
          <a:bodyPr>
            <a:spAutoFit/>
          </a:bodyPr>
          <a:lstStyle/>
          <a:p>
            <a:pPr>
              <a:spcAft>
                <a:spcPts val="1200"/>
              </a:spcAft>
              <a:defRPr/>
            </a:pPr>
            <a:r>
              <a:rPr lang="en-US" b="1" dirty="0">
                <a:solidFill>
                  <a:srgbClr val="1B2E4F"/>
                </a:solidFill>
              </a:rPr>
              <a:t>Private cars</a:t>
            </a:r>
          </a:p>
          <a:p>
            <a:pPr marL="342900" indent="-342900">
              <a:spcAft>
                <a:spcPts val="600"/>
              </a:spcAft>
              <a:buFont typeface="Arial" panose="020B0604020202020204" pitchFamily="34" charset="0"/>
              <a:buChar char="•"/>
              <a:defRPr/>
            </a:pPr>
            <a:r>
              <a:rPr lang="en-US" sz="2000" dirty="0">
                <a:solidFill>
                  <a:srgbClr val="1B2E4F"/>
                </a:solidFill>
              </a:rPr>
              <a:t>The purpose for a private car (limo) needs to address why other, more economical options, were not used</a:t>
            </a:r>
          </a:p>
          <a:p>
            <a:pPr marL="800100" lvl="1" indent="-342900">
              <a:spcAft>
                <a:spcPts val="600"/>
              </a:spcAft>
              <a:buFont typeface="Courier New" panose="02070309020205020404" pitchFamily="49" charset="0"/>
              <a:buChar char="o"/>
              <a:defRPr/>
            </a:pPr>
            <a:r>
              <a:rPr lang="en-US" sz="2000" dirty="0">
                <a:solidFill>
                  <a:srgbClr val="1B2E4F"/>
                </a:solidFill>
              </a:rPr>
              <a:t>Car rental</a:t>
            </a:r>
          </a:p>
          <a:p>
            <a:pPr marL="800100" lvl="1" indent="-342900">
              <a:spcAft>
                <a:spcPts val="600"/>
              </a:spcAft>
              <a:buFont typeface="Courier New" panose="02070309020205020404" pitchFamily="49" charset="0"/>
              <a:buChar char="o"/>
              <a:defRPr/>
            </a:pPr>
            <a:r>
              <a:rPr lang="en-US" sz="2000" dirty="0">
                <a:solidFill>
                  <a:srgbClr val="1B2E4F"/>
                </a:solidFill>
              </a:rPr>
              <a:t>Shuttle service</a:t>
            </a:r>
          </a:p>
          <a:p>
            <a:pPr marL="342900" indent="-342900">
              <a:spcAft>
                <a:spcPts val="600"/>
              </a:spcAft>
              <a:buFont typeface="Arial" panose="020B0604020202020204" pitchFamily="34" charset="0"/>
              <a:buChar char="•"/>
              <a:defRPr/>
            </a:pPr>
            <a:r>
              <a:rPr lang="en-US" sz="2000" dirty="0">
                <a:solidFill>
                  <a:srgbClr val="1B2E4F"/>
                </a:solidFill>
              </a:rPr>
              <a:t>If used for a full day(s), provide an agenda reflecting the traveler’s schedule and need for such transportation</a:t>
            </a:r>
          </a:p>
        </p:txBody>
      </p:sp>
      <p:pic>
        <p:nvPicPr>
          <p:cNvPr id="33795"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3050" y="5699125"/>
            <a:ext cx="2362200" cy="1158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6"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EXPENSES – “MOST ECONOMICAL”</a:t>
            </a:r>
          </a:p>
        </p:txBody>
      </p:sp>
    </p:spTree>
    <p:extLst>
      <p:ext uri="{BB962C8B-B14F-4D97-AF65-F5344CB8AC3E}">
        <p14:creationId xmlns:p14="http://schemas.microsoft.com/office/powerpoint/2010/main" val="3654854745"/>
      </p:ext>
    </p:extLst>
  </p:cSld>
  <p:clrMapOvr>
    <a:masterClrMapping/>
  </p:clrMapOvr>
  <p:transition spd="slow">
    <p:fade/>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b="9834"/>
          <a:stretch>
            <a:fillRect/>
          </a:stretch>
        </p:blipFill>
        <p:spPr bwMode="auto">
          <a:xfrm>
            <a:off x="225425" y="1851025"/>
            <a:ext cx="5667375" cy="500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4819" name="TextBox 1"/>
          <p:cNvSpPr txBox="1">
            <a:spLocks noChangeArrowheads="1"/>
          </p:cNvSpPr>
          <p:nvPr/>
        </p:nvSpPr>
        <p:spPr bwMode="auto">
          <a:xfrm>
            <a:off x="5892800" y="2286000"/>
            <a:ext cx="2971800" cy="2662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spcAft>
                <a:spcPts val="600"/>
              </a:spcAft>
              <a:buClrTx/>
              <a:buFont typeface="Arial" pitchFamily="34" charset="0"/>
              <a:buChar char="•"/>
            </a:pPr>
            <a:r>
              <a:rPr lang="en-US" altLang="en-US" sz="1800" dirty="0">
                <a:solidFill>
                  <a:srgbClr val="1B2E4F"/>
                </a:solidFill>
                <a:latin typeface="Arial" pitchFamily="34" charset="0"/>
              </a:rPr>
              <a:t>Enter the nightly rate (incl. tax) for each day (even if the hotel was prepaid)</a:t>
            </a:r>
          </a:p>
          <a:p>
            <a:pPr>
              <a:spcBef>
                <a:spcPct val="0"/>
              </a:spcBef>
              <a:spcAft>
                <a:spcPts val="600"/>
              </a:spcAft>
              <a:buClrTx/>
              <a:buFont typeface="Arial" pitchFamily="34" charset="0"/>
              <a:buChar char="•"/>
            </a:pPr>
            <a:r>
              <a:rPr lang="en-US" altLang="en-US" sz="1800" dirty="0">
                <a:solidFill>
                  <a:srgbClr val="1B2E4F"/>
                </a:solidFill>
                <a:latin typeface="Arial" pitchFamily="34" charset="0"/>
              </a:rPr>
              <a:t>Prepaid hotel amount will be reflected next to the ‘hotel total’ and at the ‘review and submit’ tab</a:t>
            </a:r>
          </a:p>
        </p:txBody>
      </p:sp>
      <p:sp>
        <p:nvSpPr>
          <p:cNvPr id="34820"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CLAIMING EXPENSES – HOTEL </a:t>
            </a:r>
          </a:p>
        </p:txBody>
      </p:sp>
    </p:spTree>
    <p:extLst>
      <p:ext uri="{BB962C8B-B14F-4D97-AF65-F5344CB8AC3E}">
        <p14:creationId xmlns:p14="http://schemas.microsoft.com/office/powerpoint/2010/main" val="818020349"/>
      </p:ext>
    </p:extLst>
  </p:cSld>
  <p:clrMapOvr>
    <a:masterClrMapping/>
  </p:clrMapOvr>
  <p:transition spd="slow">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p:cNvPicPr>
            <a:picLocks noChangeAspect="1" noChangeArrowheads="1"/>
          </p:cNvPicPr>
          <p:nvPr/>
        </p:nvPicPr>
        <p:blipFill>
          <a:blip r:embed="rId3">
            <a:extLst>
              <a:ext uri="{28A0092B-C50C-407E-A947-70E740481C1C}">
                <a14:useLocalDpi xmlns:a14="http://schemas.microsoft.com/office/drawing/2010/main" val="0"/>
              </a:ext>
            </a:extLst>
          </a:blip>
          <a:srcRect b="10361"/>
          <a:stretch>
            <a:fillRect/>
          </a:stretch>
        </p:blipFill>
        <p:spPr bwMode="auto">
          <a:xfrm>
            <a:off x="247650" y="1803400"/>
            <a:ext cx="5791200" cy="5054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5843" name="TextBox 2"/>
          <p:cNvSpPr txBox="1">
            <a:spLocks noChangeArrowheads="1"/>
          </p:cNvSpPr>
          <p:nvPr/>
        </p:nvSpPr>
        <p:spPr bwMode="auto">
          <a:xfrm>
            <a:off x="6096000" y="2667000"/>
            <a:ext cx="28194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spcAft>
                <a:spcPts val="600"/>
              </a:spcAft>
              <a:buClrTx/>
              <a:buFont typeface="Arial" pitchFamily="34" charset="0"/>
              <a:buChar char="•"/>
            </a:pPr>
            <a:r>
              <a:rPr lang="en-US" altLang="en-US" sz="2000">
                <a:solidFill>
                  <a:srgbClr val="1B2E4F"/>
                </a:solidFill>
                <a:latin typeface="Arial" pitchFamily="34" charset="0"/>
              </a:rPr>
              <a:t>Use the drop down menu to pick day and enter the meals amount for that day</a:t>
            </a:r>
          </a:p>
        </p:txBody>
      </p:sp>
      <p:sp>
        <p:nvSpPr>
          <p:cNvPr id="35844"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CLAIMING EXPENSES – MEALS </a:t>
            </a:r>
          </a:p>
        </p:txBody>
      </p:sp>
    </p:spTree>
    <p:extLst>
      <p:ext uri="{BB962C8B-B14F-4D97-AF65-F5344CB8AC3E}">
        <p14:creationId xmlns:p14="http://schemas.microsoft.com/office/powerpoint/2010/main" val="2267018733"/>
      </p:ext>
    </p:extLst>
  </p:cSld>
  <p:clrMapOvr>
    <a:masterClrMapping/>
  </p:clrMapOvr>
  <p:transition spd="slow">
    <p:fade/>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1600200" y="2590800"/>
            <a:ext cx="7086600" cy="1477963"/>
          </a:xfrm>
          <a:prstGeom prst="rect">
            <a:avLst/>
          </a:prstGeom>
          <a:noFill/>
        </p:spPr>
        <p:txBody>
          <a:bodyPr>
            <a:spAutoFit/>
          </a:bodyPr>
          <a:lstStyle/>
          <a:p>
            <a:pPr>
              <a:defRPr/>
            </a:pPr>
            <a:r>
              <a:rPr lang="en-US" dirty="0">
                <a:solidFill>
                  <a:schemeClr val="bg1">
                    <a:lumMod val="75000"/>
                  </a:schemeClr>
                </a:solidFill>
              </a:rPr>
              <a:t>What is the maximum meals &amp; incidental expenses (M&amp;IE) per day?</a:t>
            </a:r>
          </a:p>
          <a:p>
            <a:pPr>
              <a:defRPr/>
            </a:pPr>
            <a:r>
              <a:rPr lang="en-US" dirty="0">
                <a:solidFill>
                  <a:schemeClr val="bg1">
                    <a:lumMod val="75000"/>
                  </a:schemeClr>
                </a:solidFill>
              </a:rPr>
              <a:t>  </a:t>
            </a:r>
          </a:p>
          <a:p>
            <a:pPr>
              <a:defRPr/>
            </a:pPr>
            <a:r>
              <a:rPr lang="en-US" sz="1800" dirty="0">
                <a:solidFill>
                  <a:schemeClr val="bg1">
                    <a:lumMod val="75000"/>
                  </a:schemeClr>
                </a:solidFill>
              </a:rPr>
              <a:t>(HINT:  It was just on the previous slide.  Did you see it?)</a:t>
            </a:r>
          </a:p>
        </p:txBody>
      </p:sp>
      <p:sp>
        <p:nvSpPr>
          <p:cNvPr id="11" name="Rectangle 10"/>
          <p:cNvSpPr/>
          <p:nvPr/>
        </p:nvSpPr>
        <p:spPr>
          <a:xfrm>
            <a:off x="6036185" y="4572000"/>
            <a:ext cx="1338829" cy="923330"/>
          </a:xfrm>
          <a:prstGeom prst="rect">
            <a:avLst/>
          </a:prstGeom>
          <a:noFill/>
        </p:spPr>
        <p:txBody>
          <a:bodyPr wrap="non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defRPr/>
            </a:pPr>
            <a:r>
              <a:rPr lang="en-US" sz="5400" b="1" cap="all" dirty="0">
                <a:ln w="0"/>
                <a:solidFill>
                  <a:srgbClr val="002060"/>
                </a:solidFill>
                <a:effectLst>
                  <a:reflection blurRad="12700" stA="50000" endPos="50000" dist="5000" dir="5400000" sy="-100000" rotWithShape="0"/>
                </a:effectLst>
              </a:rPr>
              <a:t>$71</a:t>
            </a:r>
          </a:p>
        </p:txBody>
      </p:sp>
      <p:sp>
        <p:nvSpPr>
          <p:cNvPr id="36868"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CLAIMING EXPENSES – MEALS </a:t>
            </a:r>
          </a:p>
        </p:txBody>
      </p:sp>
    </p:spTree>
    <p:extLst>
      <p:ext uri="{BB962C8B-B14F-4D97-AF65-F5344CB8AC3E}">
        <p14:creationId xmlns:p14="http://schemas.microsoft.com/office/powerpoint/2010/main" val="146822833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p:cNvPicPr>
            <a:picLocks noChangeAspect="1" noChangeArrowheads="1"/>
          </p:cNvPicPr>
          <p:nvPr/>
        </p:nvPicPr>
        <p:blipFill>
          <a:blip r:embed="rId3">
            <a:extLst>
              <a:ext uri="{28A0092B-C50C-407E-A947-70E740481C1C}">
                <a14:useLocalDpi xmlns:a14="http://schemas.microsoft.com/office/drawing/2010/main" val="0"/>
              </a:ext>
            </a:extLst>
          </a:blip>
          <a:srcRect b="2368"/>
          <a:stretch>
            <a:fillRect/>
          </a:stretch>
        </p:blipFill>
        <p:spPr bwMode="auto">
          <a:xfrm>
            <a:off x="200025" y="1562100"/>
            <a:ext cx="5895975" cy="529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7891" name="TextBox 1"/>
          <p:cNvSpPr txBox="1">
            <a:spLocks noChangeArrowheads="1"/>
          </p:cNvSpPr>
          <p:nvPr/>
        </p:nvSpPr>
        <p:spPr bwMode="auto">
          <a:xfrm>
            <a:off x="6096000" y="1666875"/>
            <a:ext cx="2667000"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spcAft>
                <a:spcPts val="600"/>
              </a:spcAft>
              <a:buClrTx/>
              <a:buFont typeface="Arial" pitchFamily="34" charset="0"/>
              <a:buChar char="•"/>
            </a:pPr>
            <a:r>
              <a:rPr lang="en-US" altLang="en-US" sz="1800" dirty="0">
                <a:solidFill>
                  <a:srgbClr val="1B2E4F"/>
                </a:solidFill>
                <a:latin typeface="Arial" pitchFamily="34" charset="0"/>
              </a:rPr>
              <a:t>Hotel and Meals tabs are not available for such trips; use the ‘Per Diem’ Tab</a:t>
            </a:r>
          </a:p>
          <a:p>
            <a:pPr>
              <a:spcBef>
                <a:spcPct val="0"/>
              </a:spcBef>
              <a:spcAft>
                <a:spcPts val="600"/>
              </a:spcAft>
              <a:buClrTx/>
              <a:buFont typeface="Arial" pitchFamily="34" charset="0"/>
              <a:buChar char="•"/>
            </a:pPr>
            <a:r>
              <a:rPr lang="en-US" altLang="en-US" sz="1800" dirty="0">
                <a:solidFill>
                  <a:srgbClr val="1B2E4F"/>
                </a:solidFill>
                <a:latin typeface="Arial" pitchFamily="34" charset="0"/>
              </a:rPr>
              <a:t>Click on ‘Foreign Search’ to pick a location</a:t>
            </a:r>
          </a:p>
          <a:p>
            <a:pPr>
              <a:spcBef>
                <a:spcPct val="0"/>
              </a:spcBef>
              <a:spcAft>
                <a:spcPts val="600"/>
              </a:spcAft>
              <a:buClrTx/>
              <a:buFont typeface="Arial" pitchFamily="34" charset="0"/>
              <a:buChar char="•"/>
            </a:pPr>
            <a:r>
              <a:rPr lang="en-US" altLang="en-US" sz="1800" dirty="0">
                <a:solidFill>
                  <a:srgbClr val="1B2E4F"/>
                </a:solidFill>
                <a:latin typeface="Arial" pitchFamily="34" charset="0"/>
              </a:rPr>
              <a:t>Note: the ‘number of days in this location’ prepopulates with a number based on the dates and time of travel entered at the start </a:t>
            </a:r>
            <a:r>
              <a:rPr lang="en-US" altLang="en-US" sz="1800" dirty="0" smtClean="0">
                <a:solidFill>
                  <a:srgbClr val="1B2E4F"/>
                </a:solidFill>
                <a:latin typeface="Arial" pitchFamily="34" charset="0"/>
              </a:rPr>
              <a:t>page</a:t>
            </a:r>
          </a:p>
        </p:txBody>
      </p:sp>
      <p:sp>
        <p:nvSpPr>
          <p:cNvPr id="37892"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CLAIMING EXPENSES – PER DIEM </a:t>
            </a:r>
          </a:p>
        </p:txBody>
      </p:sp>
    </p:spTree>
    <p:extLst>
      <p:ext uri="{BB962C8B-B14F-4D97-AF65-F5344CB8AC3E}">
        <p14:creationId xmlns:p14="http://schemas.microsoft.com/office/powerpoint/2010/main" val="1881057413"/>
      </p:ext>
    </p:extLst>
  </p:cSld>
  <p:clrMapOvr>
    <a:masterClrMapping/>
  </p:clrMapOvr>
  <p:transition spd="slow">
    <p:fade/>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1"/>
          <p:cNvSpPr txBox="1">
            <a:spLocks noChangeArrowheads="1"/>
          </p:cNvSpPr>
          <p:nvPr/>
        </p:nvSpPr>
        <p:spPr bwMode="auto">
          <a:xfrm>
            <a:off x="6096000" y="1666875"/>
            <a:ext cx="2667000" cy="4755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spcAft>
                <a:spcPts val="600"/>
              </a:spcAft>
              <a:buClrTx/>
              <a:buFont typeface="Arial" pitchFamily="34" charset="0"/>
              <a:buChar char="•"/>
            </a:pPr>
            <a:r>
              <a:rPr lang="en-US" altLang="en-US" sz="1800" dirty="0">
                <a:solidFill>
                  <a:srgbClr val="1B2E4F"/>
                </a:solidFill>
                <a:latin typeface="Arial" pitchFamily="34" charset="0"/>
              </a:rPr>
              <a:t>Selecting the city and country will prefill the amounts in the per diem tab for that location</a:t>
            </a:r>
          </a:p>
          <a:p>
            <a:pPr>
              <a:spcBef>
                <a:spcPct val="0"/>
              </a:spcBef>
              <a:spcAft>
                <a:spcPts val="600"/>
              </a:spcAft>
              <a:buClrTx/>
              <a:buFont typeface="Arial" pitchFamily="34" charset="0"/>
              <a:buChar char="•"/>
            </a:pPr>
            <a:r>
              <a:rPr lang="en-US" altLang="en-US" sz="1800" dirty="0">
                <a:solidFill>
                  <a:srgbClr val="1B2E4F"/>
                </a:solidFill>
                <a:latin typeface="Arial" pitchFamily="34" charset="0"/>
              </a:rPr>
              <a:t>Do not change anything if claiming 100% per </a:t>
            </a:r>
            <a:r>
              <a:rPr lang="en-US" altLang="en-US" sz="1800" dirty="0" smtClean="0">
                <a:solidFill>
                  <a:srgbClr val="1B2E4F"/>
                </a:solidFill>
                <a:latin typeface="Arial" pitchFamily="34" charset="0"/>
              </a:rPr>
              <a:t>diem</a:t>
            </a:r>
          </a:p>
          <a:p>
            <a:pPr>
              <a:spcBef>
                <a:spcPct val="0"/>
              </a:spcBef>
              <a:spcAft>
                <a:spcPts val="600"/>
              </a:spcAft>
              <a:buClrTx/>
              <a:buFont typeface="Arial" pitchFamily="34" charset="0"/>
              <a:buChar char="•"/>
            </a:pPr>
            <a:r>
              <a:rPr lang="en-US" altLang="en-US" sz="1800" i="1" dirty="0" smtClean="0">
                <a:solidFill>
                  <a:srgbClr val="1B2E4F"/>
                </a:solidFill>
                <a:latin typeface="Arial" pitchFamily="34" charset="0"/>
              </a:rPr>
              <a:t>Must claim actuals if using federal funds</a:t>
            </a:r>
            <a:endParaRPr lang="en-US" altLang="en-US" sz="1800" i="1" dirty="0">
              <a:solidFill>
                <a:srgbClr val="1B2E4F"/>
              </a:solidFill>
              <a:latin typeface="Arial" pitchFamily="34" charset="0"/>
            </a:endParaRPr>
          </a:p>
          <a:p>
            <a:pPr>
              <a:spcBef>
                <a:spcPct val="0"/>
              </a:spcBef>
              <a:spcAft>
                <a:spcPts val="600"/>
              </a:spcAft>
              <a:buClrTx/>
              <a:buFont typeface="Arial" pitchFamily="34" charset="0"/>
              <a:buChar char="•"/>
            </a:pPr>
            <a:r>
              <a:rPr lang="en-US" altLang="en-US" sz="1800" i="1" dirty="0">
                <a:solidFill>
                  <a:srgbClr val="1B2E4F"/>
                </a:solidFill>
                <a:latin typeface="Arial" pitchFamily="34" charset="0"/>
              </a:rPr>
              <a:t>Adjust the per diem rate for meals and/or lodging if claiming actual expenses that are less than allotted per diem</a:t>
            </a:r>
          </a:p>
        </p:txBody>
      </p:sp>
      <p:pic>
        <p:nvPicPr>
          <p:cNvPr id="38915" name="Picture 2"/>
          <p:cNvPicPr>
            <a:picLocks noChangeAspect="1" noChangeArrowheads="1"/>
          </p:cNvPicPr>
          <p:nvPr/>
        </p:nvPicPr>
        <p:blipFill>
          <a:blip r:embed="rId3">
            <a:extLst>
              <a:ext uri="{28A0092B-C50C-407E-A947-70E740481C1C}">
                <a14:useLocalDpi xmlns:a14="http://schemas.microsoft.com/office/drawing/2010/main" val="0"/>
              </a:ext>
            </a:extLst>
          </a:blip>
          <a:srcRect b="7407"/>
          <a:stretch>
            <a:fillRect/>
          </a:stretch>
        </p:blipFill>
        <p:spPr bwMode="auto">
          <a:xfrm>
            <a:off x="200025" y="1778000"/>
            <a:ext cx="5972175" cy="508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8916"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CLAIMING EXPENSES – PER DIEM </a:t>
            </a:r>
          </a:p>
        </p:txBody>
      </p:sp>
    </p:spTree>
    <p:extLst>
      <p:ext uri="{BB962C8B-B14F-4D97-AF65-F5344CB8AC3E}">
        <p14:creationId xmlns:p14="http://schemas.microsoft.com/office/powerpoint/2010/main" val="160890687"/>
      </p:ext>
    </p:extLst>
  </p:cSld>
  <p:clrMapOvr>
    <a:masterClrMapping/>
  </p:clrMapOvr>
  <p:transition spd="slow">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5" descr="UCSanDiego_LogoLINIGR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62200"/>
            <a:ext cx="2438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Text Box 8"/>
          <p:cNvSpPr txBox="1">
            <a:spLocks noChangeArrowheads="1"/>
          </p:cNvSpPr>
          <p:nvPr/>
        </p:nvSpPr>
        <p:spPr bwMode="auto">
          <a:xfrm>
            <a:off x="5105400" y="2651125"/>
            <a:ext cx="3354388"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FF66"/>
              </a:buClr>
              <a:buFont typeface="Wingdings" pitchFamily="2" charset="2"/>
              <a:buChar char=""/>
              <a:defRPr sz="3200">
                <a:solidFill>
                  <a:schemeClr val="tx1"/>
                </a:solidFill>
                <a:latin typeface="Verdana" pitchFamily="34" charset="0"/>
                <a:ea typeface="ＭＳ Ｐゴシック" pitchFamily="34" charset="-128"/>
              </a:defRPr>
            </a:lvl1pPr>
            <a:lvl2pPr marL="742950" indent="-285750">
              <a:spcBef>
                <a:spcPct val="20000"/>
              </a:spcBef>
              <a:buClr>
                <a:srgbClr val="CCFF66"/>
              </a:buClr>
              <a:buFont typeface="Wingdings" pitchFamily="2" charset="2"/>
              <a:buChar char=""/>
              <a:defRPr sz="2800">
                <a:solidFill>
                  <a:schemeClr val="tx1"/>
                </a:solidFill>
                <a:latin typeface="Verdana" pitchFamily="34" charset="0"/>
                <a:ea typeface="ＭＳ Ｐゴシック" pitchFamily="34" charset="-128"/>
              </a:defRPr>
            </a:lvl2pPr>
            <a:lvl3pPr marL="1143000" indent="-228600">
              <a:spcBef>
                <a:spcPct val="20000"/>
              </a:spcBef>
              <a:buClr>
                <a:srgbClr val="FFFF66"/>
              </a:buClr>
              <a:buFont typeface="Wingdings" pitchFamily="2" charset="2"/>
              <a:buChar char=""/>
              <a:defRPr sz="2400">
                <a:solidFill>
                  <a:schemeClr val="tx1"/>
                </a:solidFill>
                <a:latin typeface="Verdana" pitchFamily="34" charset="0"/>
                <a:ea typeface="ＭＳ Ｐゴシック" pitchFamily="34" charset="-128"/>
              </a:defRPr>
            </a:lvl3pPr>
            <a:lvl4pPr marL="1600200" indent="-228600">
              <a:spcBef>
                <a:spcPct val="20000"/>
              </a:spcBef>
              <a:buClr>
                <a:srgbClr val="CCFF66"/>
              </a:buClr>
              <a:buFont typeface="Wingdings" pitchFamily="2" charset="2"/>
              <a:buChar char=""/>
              <a:defRPr sz="2000">
                <a:solidFill>
                  <a:schemeClr val="tx1"/>
                </a:solidFill>
                <a:latin typeface="Verdana" pitchFamily="34" charset="0"/>
                <a:ea typeface="ＭＳ Ｐゴシック" pitchFamily="34" charset="-128"/>
              </a:defRPr>
            </a:lvl4pPr>
            <a:lvl5pPr marL="2057400" indent="-228600">
              <a:spcBef>
                <a:spcPct val="20000"/>
              </a:spcBef>
              <a:buClr>
                <a:srgbClr val="FFFF66"/>
              </a:buClr>
              <a:buFont typeface="Wingdings" pitchFamily="2" charset="2"/>
              <a:buChar char=""/>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9pPr>
          </a:lstStyle>
          <a:p>
            <a:pPr algn="ctr">
              <a:spcBef>
                <a:spcPct val="50000"/>
              </a:spcBef>
              <a:buClrTx/>
              <a:buFontTx/>
              <a:buNone/>
            </a:pPr>
            <a:r>
              <a:rPr lang="en-US" altLang="en-US" sz="3600">
                <a:latin typeface="Arial" pitchFamily="34" charset="0"/>
              </a:rPr>
              <a:t>Image </a:t>
            </a:r>
            <a:br>
              <a:rPr lang="en-US" altLang="en-US" sz="3600">
                <a:latin typeface="Arial" pitchFamily="34" charset="0"/>
              </a:rPr>
            </a:br>
            <a:r>
              <a:rPr lang="en-US" altLang="en-US" sz="3600">
                <a:latin typeface="Arial" pitchFamily="34" charset="0"/>
              </a:rPr>
              <a:t>Goes Here</a:t>
            </a:r>
          </a:p>
        </p:txBody>
      </p:sp>
      <p:graphicFrame>
        <p:nvGraphicFramePr>
          <p:cNvPr id="2" name="Table 1"/>
          <p:cNvGraphicFramePr>
            <a:graphicFrameLocks noGrp="1"/>
          </p:cNvGraphicFramePr>
          <p:nvPr>
            <p:extLst>
              <p:ext uri="{D42A27DB-BD31-4B8C-83A1-F6EECF244321}">
                <p14:modId xmlns:p14="http://schemas.microsoft.com/office/powerpoint/2010/main" val="1127236962"/>
              </p:ext>
            </p:extLst>
          </p:nvPr>
        </p:nvGraphicFramePr>
        <p:xfrm>
          <a:off x="1905000" y="1295400"/>
          <a:ext cx="7070725" cy="5079487"/>
        </p:xfrm>
        <a:graphic>
          <a:graphicData uri="http://schemas.openxmlformats.org/drawingml/2006/table">
            <a:tbl>
              <a:tblPr firstRow="1" bandRow="1">
                <a:tableStyleId>{72833802-FEF1-4C79-8D5D-14CF1EAF98D9}</a:tableStyleId>
              </a:tblPr>
              <a:tblGrid>
                <a:gridCol w="3886200"/>
                <a:gridCol w="3184525"/>
              </a:tblGrid>
              <a:tr h="507487">
                <a:tc>
                  <a:txBody>
                    <a:bodyPr/>
                    <a:lstStyle/>
                    <a:p>
                      <a:r>
                        <a:rPr lang="en-US" sz="1200" dirty="0" smtClean="0">
                          <a:solidFill>
                            <a:schemeClr val="tx1"/>
                          </a:solidFill>
                          <a:latin typeface="+mj-lt"/>
                        </a:rPr>
                        <a:t>Event Type</a:t>
                      </a:r>
                      <a:endParaRPr lang="en-US" sz="1200" dirty="0">
                        <a:solidFill>
                          <a:schemeClr val="tx1"/>
                        </a:solidFill>
                        <a:latin typeface="+mj-lt"/>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B2E4F"/>
                    </a:solidFill>
                  </a:tcPr>
                </a:tc>
                <a:tc>
                  <a:txBody>
                    <a:bodyPr/>
                    <a:lstStyle/>
                    <a:p>
                      <a:r>
                        <a:rPr lang="en-US" sz="1200" dirty="0" smtClean="0">
                          <a:solidFill>
                            <a:schemeClr val="tx1"/>
                          </a:solidFill>
                          <a:latin typeface="+mj-lt"/>
                        </a:rPr>
                        <a:t>Examples</a:t>
                      </a:r>
                      <a:endParaRPr lang="en-US" sz="1200" dirty="0">
                        <a:solidFill>
                          <a:schemeClr val="tx1"/>
                        </a:solidFill>
                        <a:latin typeface="+mj-lt"/>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1B2E4F"/>
                    </a:solidFill>
                  </a:tcPr>
                </a:tc>
              </a:tr>
              <a:tr h="2278319">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u="none" strike="noStrike" cap="none" normalizeH="0" baseline="0" dirty="0" smtClean="0">
                          <a:ln>
                            <a:noFill/>
                          </a:ln>
                          <a:solidFill>
                            <a:schemeClr val="bg1">
                              <a:lumMod val="50000"/>
                            </a:schemeClr>
                          </a:solidFill>
                          <a:effectLst/>
                          <a:latin typeface="+mj-lt"/>
                        </a:rPr>
                        <a:t>MEETING Employees, others. On UCSD Premises</a:t>
                      </a:r>
                    </a:p>
                    <a:p>
                      <a:pPr marL="228600" marR="0" lvl="0" indent="-22860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u="none" strike="noStrike" cap="none" normalizeH="0" baseline="0" dirty="0" smtClean="0">
                          <a:ln>
                            <a:noFill/>
                          </a:ln>
                          <a:solidFill>
                            <a:schemeClr val="bg1">
                              <a:lumMod val="50000"/>
                            </a:schemeClr>
                          </a:solidFill>
                          <a:effectLst/>
                          <a:latin typeface="+mj-lt"/>
                        </a:rPr>
                        <a:t>Administrative, planning, workgroups</a:t>
                      </a:r>
                    </a:p>
                    <a:p>
                      <a:pPr marL="228600" marR="0" lvl="0" indent="-22860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u="none" strike="noStrike" cap="none" normalizeH="0" baseline="0" dirty="0" smtClean="0">
                          <a:ln>
                            <a:noFill/>
                          </a:ln>
                          <a:solidFill>
                            <a:schemeClr val="bg1">
                              <a:lumMod val="50000"/>
                            </a:schemeClr>
                          </a:solidFill>
                          <a:effectLst/>
                          <a:latin typeface="+mj-lt"/>
                        </a:rPr>
                        <a:t>Planning, mentoring, workgroups (Faculty, Staff, UCSD students)</a:t>
                      </a:r>
                    </a:p>
                    <a:p>
                      <a:pPr marL="228600" marR="0" lvl="0" indent="-22860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u="none" strike="noStrike" cap="none" normalizeH="0" baseline="0" dirty="0" smtClean="0">
                          <a:ln>
                            <a:noFill/>
                          </a:ln>
                          <a:solidFill>
                            <a:schemeClr val="bg1">
                              <a:lumMod val="50000"/>
                            </a:schemeClr>
                          </a:solidFill>
                          <a:effectLst/>
                          <a:latin typeface="+mj-lt"/>
                        </a:rPr>
                        <a:t>Formal training sessions</a:t>
                      </a:r>
                    </a:p>
                    <a:p>
                      <a:pPr marL="228600" marR="0" lvl="0" indent="-22860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u="none" strike="noStrike" cap="none" normalizeH="0" baseline="0" dirty="0" smtClean="0">
                          <a:ln>
                            <a:noFill/>
                          </a:ln>
                          <a:solidFill>
                            <a:schemeClr val="bg1">
                              <a:lumMod val="50000"/>
                            </a:schemeClr>
                          </a:solidFill>
                          <a:effectLst/>
                          <a:latin typeface="+mj-lt"/>
                        </a:rPr>
                        <a:t>Professional association, scholarly society, external organization</a:t>
                      </a:r>
                    </a:p>
                    <a:p>
                      <a:pPr marL="228600" marR="0" lvl="0" indent="-228600" algn="l" defTabSz="914400" rtl="0" eaLnBrk="0" fontAlgn="base" latinLnBrk="0" hangingPunct="0">
                        <a:lnSpc>
                          <a:spcPct val="100000"/>
                        </a:lnSpc>
                        <a:spcBef>
                          <a:spcPct val="0"/>
                        </a:spcBef>
                        <a:spcAft>
                          <a:spcPct val="0"/>
                        </a:spcAft>
                        <a:buClrTx/>
                        <a:buSzTx/>
                        <a:buFontTx/>
                        <a:buChar char="•"/>
                        <a:tabLst>
                          <a:tab pos="228600" algn="l"/>
                        </a:tabLst>
                      </a:pPr>
                      <a:r>
                        <a:rPr kumimoji="0" lang="en-US" sz="1200" u="none" strike="noStrike" cap="none" normalizeH="0" baseline="0" dirty="0" smtClean="0">
                          <a:ln>
                            <a:noFill/>
                          </a:ln>
                          <a:solidFill>
                            <a:schemeClr val="bg1">
                              <a:lumMod val="50000"/>
                            </a:schemeClr>
                          </a:solidFill>
                          <a:effectLst/>
                          <a:latin typeface="+mj-lt"/>
                        </a:rPr>
                        <a:t>UC-wide meetings, Academic Senate, Regents</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200" b="1" u="none" strike="noStrike" cap="none" normalizeH="0" baseline="0" dirty="0" smtClean="0">
                          <a:ln>
                            <a:noFill/>
                          </a:ln>
                          <a:solidFill>
                            <a:srgbClr val="C00000"/>
                          </a:solidFill>
                          <a:effectLst/>
                          <a:latin typeface="+mj-lt"/>
                        </a:rPr>
                        <a:t>*</a:t>
                      </a:r>
                      <a:r>
                        <a:rPr kumimoji="0" lang="en-US" sz="1200" b="1" i="1" u="none" strike="noStrike" cap="none" normalizeH="0" baseline="0" dirty="0" smtClean="0">
                          <a:ln>
                            <a:noFill/>
                          </a:ln>
                          <a:solidFill>
                            <a:srgbClr val="C00000"/>
                          </a:solidFill>
                          <a:effectLst/>
                          <a:latin typeface="+mj-lt"/>
                        </a:rPr>
                        <a:t>Meal over the CPP requires special entertainment approval</a:t>
                      </a:r>
                      <a:endParaRPr kumimoji="0" lang="en-US" sz="1200" b="1" i="1" u="none" strike="noStrike" cap="none" normalizeH="0" baseline="0" dirty="0" smtClean="0">
                        <a:ln>
                          <a:noFill/>
                        </a:ln>
                        <a:solidFill>
                          <a:srgbClr val="C00000"/>
                        </a:solidFill>
                        <a:effectLst/>
                        <a:latin typeface="+mj-lt"/>
                        <a:cs typeface="Arial" pitchFamily="34" charset="0"/>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lvl="0"/>
                      <a:r>
                        <a:rPr kumimoji="0" lang="en-US" sz="1200" kern="1200" dirty="0" smtClean="0">
                          <a:solidFill>
                            <a:schemeClr val="bg1">
                              <a:lumMod val="50000"/>
                            </a:schemeClr>
                          </a:solidFill>
                          <a:effectLst/>
                          <a:latin typeface="+mj-lt"/>
                        </a:rPr>
                        <a:t>Grant project discussions</a:t>
                      </a:r>
                    </a:p>
                    <a:p>
                      <a:pPr lvl="0"/>
                      <a:r>
                        <a:rPr kumimoji="0" lang="en-US" sz="1200" kern="1200" dirty="0" smtClean="0">
                          <a:solidFill>
                            <a:schemeClr val="bg1">
                              <a:lumMod val="50000"/>
                            </a:schemeClr>
                          </a:solidFill>
                          <a:effectLst/>
                          <a:latin typeface="+mj-lt"/>
                        </a:rPr>
                        <a:t>Lab meeting</a:t>
                      </a:r>
                    </a:p>
                    <a:p>
                      <a:pPr lvl="0"/>
                      <a:r>
                        <a:rPr kumimoji="0" lang="en-US" sz="1200" kern="1200" dirty="0" smtClean="0">
                          <a:solidFill>
                            <a:schemeClr val="bg1">
                              <a:lumMod val="50000"/>
                            </a:schemeClr>
                          </a:solidFill>
                          <a:effectLst/>
                          <a:latin typeface="+mj-lt"/>
                        </a:rPr>
                        <a:t>Research collaboration within UCSD</a:t>
                      </a:r>
                    </a:p>
                    <a:p>
                      <a:pPr lvl="0"/>
                      <a:r>
                        <a:rPr kumimoji="0" lang="en-US" sz="1200" kern="1200" dirty="0" smtClean="0">
                          <a:solidFill>
                            <a:schemeClr val="bg1">
                              <a:lumMod val="50000"/>
                            </a:schemeClr>
                          </a:solidFill>
                          <a:effectLst/>
                          <a:latin typeface="+mj-lt"/>
                        </a:rPr>
                        <a:t>Mtg space like hotel conference room can be meeting</a:t>
                      </a:r>
                    </a:p>
                    <a:p>
                      <a:pPr lvl="0"/>
                      <a:endParaRPr kumimoji="0" lang="en-US" sz="1200" kern="1200" dirty="0" smtClean="0">
                        <a:solidFill>
                          <a:schemeClr val="bg1">
                            <a:lumMod val="50000"/>
                          </a:schemeClr>
                        </a:solidFill>
                        <a:effectLst/>
                        <a:latin typeface="+mj-lt"/>
                      </a:endParaRPr>
                    </a:p>
                    <a:p>
                      <a:pPr lvl="0"/>
                      <a:r>
                        <a:rPr kumimoji="0" lang="en-US" sz="1200" b="1" i="1" kern="1200" dirty="0" smtClean="0">
                          <a:solidFill>
                            <a:srgbClr val="C00000"/>
                          </a:solidFill>
                          <a:effectLst/>
                          <a:latin typeface="+mj-lt"/>
                        </a:rPr>
                        <a:t>(If alcohol</a:t>
                      </a:r>
                      <a:r>
                        <a:rPr kumimoji="0" lang="en-US" sz="1200" b="1" i="1" kern="1200" baseline="0" dirty="0" smtClean="0">
                          <a:solidFill>
                            <a:srgbClr val="C00000"/>
                          </a:solidFill>
                          <a:effectLst/>
                          <a:latin typeface="+mj-lt"/>
                        </a:rPr>
                        <a:t> is served, needs to be hosting)</a:t>
                      </a:r>
                      <a:endParaRPr kumimoji="0" lang="en-US" sz="1200" b="1" i="1" kern="1200" dirty="0" smtClean="0">
                        <a:solidFill>
                          <a:srgbClr val="C00000"/>
                        </a:solidFill>
                        <a:effectLst/>
                        <a:latin typeface="+mj-lt"/>
                      </a:endParaRPr>
                    </a:p>
                    <a:p>
                      <a:endParaRPr lang="en-US" sz="1200" dirty="0">
                        <a:solidFill>
                          <a:schemeClr val="bg1">
                            <a:lumMod val="50000"/>
                          </a:schemeClr>
                        </a:solidFill>
                        <a:latin typeface="+mj-lt"/>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2278319">
                <a:tc>
                  <a:txBody>
                    <a:bodyPr/>
                    <a:lstStyle/>
                    <a:p>
                      <a:r>
                        <a:rPr lang="en-US" sz="1200" dirty="0" smtClean="0">
                          <a:solidFill>
                            <a:schemeClr val="bg1">
                              <a:lumMod val="50000"/>
                            </a:schemeClr>
                          </a:solidFill>
                          <a:latin typeface="+mj-lt"/>
                        </a:rPr>
                        <a:t>HOSTING Guests, Functions</a:t>
                      </a:r>
                    </a:p>
                    <a:p>
                      <a:pPr marL="228600" indent="-228600"/>
                      <a:r>
                        <a:rPr lang="en-US" sz="1200" dirty="0" smtClean="0">
                          <a:solidFill>
                            <a:schemeClr val="bg1">
                              <a:lumMod val="50000"/>
                            </a:schemeClr>
                          </a:solidFill>
                          <a:latin typeface="+mj-lt"/>
                        </a:rPr>
                        <a:t>•	Donor, donor cultivation</a:t>
                      </a:r>
                    </a:p>
                    <a:p>
                      <a:pPr marL="228600" indent="-228600"/>
                      <a:r>
                        <a:rPr lang="en-US" sz="1200" dirty="0" smtClean="0">
                          <a:solidFill>
                            <a:schemeClr val="bg1">
                              <a:lumMod val="50000"/>
                            </a:schemeClr>
                          </a:solidFill>
                          <a:latin typeface="+mj-lt"/>
                        </a:rPr>
                        <a:t>•	</a:t>
                      </a:r>
                      <a:r>
                        <a:rPr kumimoji="0" lang="en-US" sz="1200" kern="1200" dirty="0" smtClean="0">
                          <a:solidFill>
                            <a:schemeClr val="bg1">
                              <a:lumMod val="50000"/>
                            </a:schemeClr>
                          </a:solidFill>
                          <a:latin typeface="+mj-lt"/>
                        </a:rPr>
                        <a:t>Prospective</a:t>
                      </a:r>
                      <a:r>
                        <a:rPr lang="en-US" sz="1200" dirty="0" smtClean="0">
                          <a:solidFill>
                            <a:schemeClr val="bg1">
                              <a:lumMod val="50000"/>
                            </a:schemeClr>
                          </a:solidFill>
                          <a:latin typeface="+mj-lt"/>
                        </a:rPr>
                        <a:t> academic or administrative appointee</a:t>
                      </a:r>
                    </a:p>
                    <a:p>
                      <a:pPr marL="228600" indent="-228600"/>
                      <a:r>
                        <a:rPr lang="en-US" sz="1200" dirty="0" smtClean="0">
                          <a:solidFill>
                            <a:schemeClr val="bg1">
                              <a:lumMod val="50000"/>
                            </a:schemeClr>
                          </a:solidFill>
                          <a:latin typeface="+mj-lt"/>
                        </a:rPr>
                        <a:t>•	Reception by invitation</a:t>
                      </a:r>
                    </a:p>
                    <a:p>
                      <a:pPr marL="228600" indent="-228600"/>
                      <a:r>
                        <a:rPr lang="en-US" sz="1200" dirty="0" smtClean="0">
                          <a:solidFill>
                            <a:schemeClr val="bg1">
                              <a:lumMod val="50000"/>
                            </a:schemeClr>
                          </a:solidFill>
                          <a:latin typeface="+mj-lt"/>
                        </a:rPr>
                        <a:t>•	Recruiting graduate student, student athlete, scholar</a:t>
                      </a:r>
                    </a:p>
                    <a:p>
                      <a:pPr marL="228600" indent="-228600"/>
                      <a:r>
                        <a:rPr lang="en-US" sz="1200" dirty="0" smtClean="0">
                          <a:solidFill>
                            <a:schemeClr val="bg1">
                              <a:lumMod val="50000"/>
                            </a:schemeClr>
                          </a:solidFill>
                          <a:latin typeface="+mj-lt"/>
                        </a:rPr>
                        <a:t>•	Visitor, official guest (person or organization)</a:t>
                      </a:r>
                    </a:p>
                    <a:p>
                      <a:r>
                        <a:rPr lang="en-US" sz="1200" dirty="0" smtClean="0">
                          <a:solidFill>
                            <a:schemeClr val="bg1">
                              <a:lumMod val="50000"/>
                            </a:schemeClr>
                          </a:solidFill>
                          <a:latin typeface="+mj-lt"/>
                        </a:rPr>
                        <a:t>*</a:t>
                      </a:r>
                      <a:r>
                        <a:rPr lang="en-US" sz="1200" i="1" dirty="0" smtClean="0">
                          <a:solidFill>
                            <a:schemeClr val="bg1">
                              <a:lumMod val="50000"/>
                            </a:schemeClr>
                          </a:solidFill>
                          <a:latin typeface="+mj-lt"/>
                        </a:rPr>
                        <a:t>Spouse/partner participation or over CPP</a:t>
                      </a:r>
                      <a:r>
                        <a:rPr lang="en-US" sz="1200" i="1" baseline="0" dirty="0" smtClean="0">
                          <a:solidFill>
                            <a:schemeClr val="bg1">
                              <a:lumMod val="50000"/>
                            </a:schemeClr>
                          </a:solidFill>
                          <a:latin typeface="+mj-lt"/>
                        </a:rPr>
                        <a:t> </a:t>
                      </a:r>
                      <a:r>
                        <a:rPr lang="en-US" sz="1200" i="1" dirty="0" smtClean="0">
                          <a:solidFill>
                            <a:schemeClr val="bg1">
                              <a:lumMod val="50000"/>
                            </a:schemeClr>
                          </a:solidFill>
                          <a:latin typeface="+mj-lt"/>
                        </a:rPr>
                        <a:t>requires special entertainment approval</a:t>
                      </a:r>
                      <a:endParaRPr lang="en-US" sz="1200" i="1" dirty="0">
                        <a:solidFill>
                          <a:schemeClr val="bg1">
                            <a:lumMod val="50000"/>
                          </a:schemeClr>
                        </a:solidFill>
                        <a:latin typeface="+mj-lt"/>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r>
                        <a:rPr lang="en-US" sz="1200" dirty="0" smtClean="0">
                          <a:solidFill>
                            <a:schemeClr val="bg1">
                              <a:lumMod val="50000"/>
                            </a:schemeClr>
                          </a:solidFill>
                          <a:latin typeface="+mj-lt"/>
                        </a:rPr>
                        <a:t>Dinner to discuss donor prospects</a:t>
                      </a:r>
                    </a:p>
                    <a:p>
                      <a:r>
                        <a:rPr lang="en-US" sz="1200" dirty="0" smtClean="0">
                          <a:solidFill>
                            <a:schemeClr val="bg1">
                              <a:lumMod val="50000"/>
                            </a:schemeClr>
                          </a:solidFill>
                          <a:latin typeface="+mj-lt"/>
                        </a:rPr>
                        <a:t>Dinner to discuss research and seminar</a:t>
                      </a:r>
                    </a:p>
                    <a:p>
                      <a:r>
                        <a:rPr lang="en-US" sz="1200" dirty="0" smtClean="0">
                          <a:solidFill>
                            <a:schemeClr val="bg1">
                              <a:lumMod val="50000"/>
                            </a:schemeClr>
                          </a:solidFill>
                          <a:latin typeface="+mj-lt"/>
                        </a:rPr>
                        <a:t>Recruitment lunch</a:t>
                      </a:r>
                    </a:p>
                    <a:p>
                      <a:r>
                        <a:rPr lang="en-US" sz="1200" dirty="0" smtClean="0">
                          <a:solidFill>
                            <a:schemeClr val="bg1">
                              <a:lumMod val="50000"/>
                            </a:schemeClr>
                          </a:solidFill>
                          <a:latin typeface="+mj-lt"/>
                        </a:rPr>
                        <a:t>Dinner with research group following a lecture</a:t>
                      </a:r>
                    </a:p>
                    <a:p>
                      <a:r>
                        <a:rPr lang="en-US" sz="1200" dirty="0" smtClean="0">
                          <a:solidFill>
                            <a:schemeClr val="bg1">
                              <a:lumMod val="50000"/>
                            </a:schemeClr>
                          </a:solidFill>
                          <a:latin typeface="+mj-lt"/>
                        </a:rPr>
                        <a:t>Research collaboration with others outside of the University</a:t>
                      </a:r>
                    </a:p>
                    <a:p>
                      <a:r>
                        <a:rPr lang="en-US" sz="1200" dirty="0" smtClean="0">
                          <a:solidFill>
                            <a:schemeClr val="bg1">
                              <a:lumMod val="50000"/>
                            </a:schemeClr>
                          </a:solidFill>
                          <a:latin typeface="+mj-lt"/>
                        </a:rPr>
                        <a:t>UCSD employees gathering off-site (at a restaurant or private residence)</a:t>
                      </a:r>
                    </a:p>
                    <a:p>
                      <a:endParaRPr lang="en-US" sz="1200" dirty="0" smtClean="0">
                        <a:solidFill>
                          <a:schemeClr val="bg1">
                            <a:lumMod val="50000"/>
                          </a:schemeClr>
                        </a:solidFill>
                        <a:latin typeface="+mj-lt"/>
                      </a:endParaRPr>
                    </a:p>
                    <a:p>
                      <a:r>
                        <a:rPr lang="en-US" sz="1200" b="1" i="1" dirty="0" smtClean="0">
                          <a:solidFill>
                            <a:srgbClr val="C00000"/>
                          </a:solidFill>
                          <a:latin typeface="+mj-lt"/>
                        </a:rPr>
                        <a:t>(Host</a:t>
                      </a:r>
                      <a:r>
                        <a:rPr lang="en-US" sz="1200" b="1" i="1" baseline="0" dirty="0" smtClean="0">
                          <a:solidFill>
                            <a:srgbClr val="C00000"/>
                          </a:solidFill>
                          <a:latin typeface="+mj-lt"/>
                        </a:rPr>
                        <a:t> needs to be present)</a:t>
                      </a:r>
                      <a:endParaRPr lang="en-US" sz="1200" b="1" i="1" dirty="0" smtClean="0">
                        <a:solidFill>
                          <a:srgbClr val="C00000"/>
                        </a:solidFill>
                        <a:latin typeface="+mj-lt"/>
                      </a:endParaRPr>
                    </a:p>
                  </a:txBody>
                  <a:tcPr marL="91443" marR="9144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
        <p:nvSpPr>
          <p:cNvPr id="3" name="Title 2"/>
          <p:cNvSpPr>
            <a:spLocks noGrp="1"/>
          </p:cNvSpPr>
          <p:nvPr>
            <p:ph type="title"/>
          </p:nvPr>
        </p:nvSpPr>
        <p:spPr/>
        <p:txBody>
          <a:bodyPr/>
          <a:lstStyle/>
          <a:p>
            <a:r>
              <a:rPr lang="en-US" dirty="0" smtClean="0"/>
              <a:t>Event Type</a:t>
            </a:r>
            <a:endParaRPr lang="en-US" dirty="0"/>
          </a:p>
        </p:txBody>
      </p:sp>
      <p:sp>
        <p:nvSpPr>
          <p:cNvPr id="6" name="Rectangle 5"/>
          <p:cNvSpPr/>
          <p:nvPr/>
        </p:nvSpPr>
        <p:spPr bwMode="auto">
          <a:xfrm>
            <a:off x="0" y="6607686"/>
            <a:ext cx="1752600" cy="250314"/>
          </a:xfrm>
          <a:prstGeom prst="rect">
            <a:avLst/>
          </a:prstGeom>
          <a:solidFill>
            <a:srgbClr val="92D050"/>
          </a:solidFill>
          <a:ln w="9525"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cSld>
  <p:clrMapOvr>
    <a:masterClrMapping/>
  </p:clrMapOvr>
  <p:transition spd="slow">
    <p:fade/>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extBox 1"/>
          <p:cNvSpPr txBox="1">
            <a:spLocks noChangeArrowheads="1"/>
          </p:cNvSpPr>
          <p:nvPr/>
        </p:nvSpPr>
        <p:spPr bwMode="auto">
          <a:xfrm>
            <a:off x="1600200" y="1981200"/>
            <a:ext cx="6781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buClrTx/>
              <a:buFontTx/>
              <a:buNone/>
            </a:pPr>
            <a:r>
              <a:rPr lang="en-US" altLang="en-US" sz="2400" dirty="0">
                <a:solidFill>
                  <a:srgbClr val="1B2E4F"/>
                </a:solidFill>
                <a:latin typeface="Arial" pitchFamily="34" charset="0"/>
              </a:rPr>
              <a:t>If claiming more than per </a:t>
            </a:r>
            <a:r>
              <a:rPr lang="en-US" altLang="en-US" sz="2400" dirty="0" smtClean="0">
                <a:solidFill>
                  <a:srgbClr val="1B2E4F"/>
                </a:solidFill>
                <a:latin typeface="Arial" pitchFamily="34" charset="0"/>
              </a:rPr>
              <a:t>diem for lodging, </a:t>
            </a:r>
            <a:r>
              <a:rPr lang="en-US" altLang="en-US" sz="2400" dirty="0">
                <a:solidFill>
                  <a:srgbClr val="1B2E4F"/>
                </a:solidFill>
                <a:latin typeface="Arial" pitchFamily="34" charset="0"/>
              </a:rPr>
              <a:t>what “extra” steps must you do?  (Hint:  There are two of them.)</a:t>
            </a:r>
          </a:p>
        </p:txBody>
      </p:sp>
      <p:sp>
        <p:nvSpPr>
          <p:cNvPr id="8" name="TextBox 7"/>
          <p:cNvSpPr txBox="1">
            <a:spLocks noChangeArrowheads="1"/>
          </p:cNvSpPr>
          <p:nvPr/>
        </p:nvSpPr>
        <p:spPr bwMode="auto">
          <a:xfrm>
            <a:off x="1600200" y="3505200"/>
            <a:ext cx="67437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buClrTx/>
              <a:buFontTx/>
              <a:buNone/>
            </a:pPr>
            <a:r>
              <a:rPr lang="en-US" altLang="en-US" sz="2400">
                <a:solidFill>
                  <a:srgbClr val="1B2E4F"/>
                </a:solidFill>
                <a:latin typeface="Arial" pitchFamily="34" charset="0"/>
              </a:rPr>
              <a:t>1. 	Provide the business purpose as to why other “more economical” choices where not appropriate.</a:t>
            </a:r>
          </a:p>
        </p:txBody>
      </p:sp>
      <p:sp>
        <p:nvSpPr>
          <p:cNvPr id="9" name="TextBox 8"/>
          <p:cNvSpPr txBox="1">
            <a:spLocks noChangeArrowheads="1"/>
          </p:cNvSpPr>
          <p:nvPr/>
        </p:nvSpPr>
        <p:spPr bwMode="auto">
          <a:xfrm>
            <a:off x="1600200" y="4876800"/>
            <a:ext cx="67437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buClrTx/>
              <a:buFontTx/>
              <a:buNone/>
            </a:pPr>
            <a:r>
              <a:rPr lang="en-US" altLang="en-US" sz="2400">
                <a:solidFill>
                  <a:srgbClr val="1B2E4F"/>
                </a:solidFill>
                <a:latin typeface="Arial" pitchFamily="34" charset="0"/>
              </a:rPr>
              <a:t>2.  	Attach receipts evidencing “actuals.”</a:t>
            </a:r>
          </a:p>
        </p:txBody>
      </p:sp>
      <p:sp>
        <p:nvSpPr>
          <p:cNvPr id="39941"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CLAIMING EXPENSES – PER DIEM </a:t>
            </a:r>
          </a:p>
        </p:txBody>
      </p:sp>
    </p:spTree>
    <p:extLst>
      <p:ext uri="{BB962C8B-B14F-4D97-AF65-F5344CB8AC3E}">
        <p14:creationId xmlns:p14="http://schemas.microsoft.com/office/powerpoint/2010/main" val="383929413"/>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25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p:cNvPicPr>
            <a:picLocks noChangeAspect="1" noChangeArrowheads="1"/>
          </p:cNvPicPr>
          <p:nvPr/>
        </p:nvPicPr>
        <p:blipFill>
          <a:blip r:embed="rId3">
            <a:extLst>
              <a:ext uri="{28A0092B-C50C-407E-A947-70E740481C1C}">
                <a14:useLocalDpi xmlns:a14="http://schemas.microsoft.com/office/drawing/2010/main" val="0"/>
              </a:ext>
            </a:extLst>
          </a:blip>
          <a:srcRect b="10046"/>
          <a:stretch>
            <a:fillRect/>
          </a:stretch>
        </p:blipFill>
        <p:spPr bwMode="auto">
          <a:xfrm>
            <a:off x="200025" y="1854200"/>
            <a:ext cx="5895975" cy="500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0963" name="TextBox 2"/>
          <p:cNvSpPr txBox="1">
            <a:spLocks noChangeArrowheads="1"/>
          </p:cNvSpPr>
          <p:nvPr/>
        </p:nvSpPr>
        <p:spPr bwMode="auto">
          <a:xfrm>
            <a:off x="6172200" y="2468563"/>
            <a:ext cx="2819400" cy="270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28600" indent="-228600">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buClrTx/>
              <a:buFont typeface="Arial" pitchFamily="34" charset="0"/>
              <a:buChar char="•"/>
            </a:pPr>
            <a:r>
              <a:rPr lang="en-US" altLang="en-US" sz="1700">
                <a:solidFill>
                  <a:srgbClr val="1B2E4F"/>
                </a:solidFill>
                <a:latin typeface="Arial" pitchFamily="34" charset="0"/>
              </a:rPr>
              <a:t>Answer ‘Yes’ if you have registration expense to claim or ‘No’ to move to the next tab</a:t>
            </a:r>
          </a:p>
          <a:p>
            <a:pPr>
              <a:spcBef>
                <a:spcPct val="0"/>
              </a:spcBef>
              <a:buClrTx/>
              <a:buFont typeface="Arial" pitchFamily="34" charset="0"/>
              <a:buChar char="•"/>
            </a:pPr>
            <a:r>
              <a:rPr lang="en-US" altLang="en-US" sz="1700">
                <a:solidFill>
                  <a:srgbClr val="1B2E4F"/>
                </a:solidFill>
                <a:latin typeface="Arial" pitchFamily="34" charset="0"/>
              </a:rPr>
              <a:t>Do not enter any UCSD prepaid registration amounts. They will show under ‘UCSD Prepaid’ and in the total of registration</a:t>
            </a:r>
          </a:p>
        </p:txBody>
      </p:sp>
      <p:sp>
        <p:nvSpPr>
          <p:cNvPr id="40964"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CLAIMING EXPENSES – REGISTRATION </a:t>
            </a:r>
          </a:p>
        </p:txBody>
      </p:sp>
    </p:spTree>
    <p:extLst>
      <p:ext uri="{BB962C8B-B14F-4D97-AF65-F5344CB8AC3E}">
        <p14:creationId xmlns:p14="http://schemas.microsoft.com/office/powerpoint/2010/main" val="3965768455"/>
      </p:ext>
    </p:extLst>
  </p:cSld>
  <p:clrMapOvr>
    <a:masterClrMapping/>
  </p:clrMapOvr>
  <p:transition spd="slow">
    <p:fade/>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extBox 1"/>
          <p:cNvSpPr txBox="1">
            <a:spLocks noChangeArrowheads="1"/>
          </p:cNvSpPr>
          <p:nvPr/>
        </p:nvSpPr>
        <p:spPr bwMode="auto">
          <a:xfrm>
            <a:off x="1600200" y="1981200"/>
            <a:ext cx="67818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buClrTx/>
              <a:buFontTx/>
              <a:buNone/>
            </a:pPr>
            <a:r>
              <a:rPr lang="en-US" altLang="en-US" sz="2400">
                <a:solidFill>
                  <a:srgbClr val="1B2E4F"/>
                </a:solidFill>
                <a:latin typeface="Arial" pitchFamily="34" charset="0"/>
              </a:rPr>
              <a:t>If attending a local conference, can you claim meals?</a:t>
            </a:r>
          </a:p>
        </p:txBody>
      </p:sp>
      <p:sp>
        <p:nvSpPr>
          <p:cNvPr id="8" name="TextBox 7"/>
          <p:cNvSpPr txBox="1">
            <a:spLocks noChangeArrowheads="1"/>
          </p:cNvSpPr>
          <p:nvPr/>
        </p:nvSpPr>
        <p:spPr bwMode="auto">
          <a:xfrm>
            <a:off x="1676400" y="3505200"/>
            <a:ext cx="66675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buClrTx/>
              <a:buFontTx/>
              <a:buNone/>
            </a:pPr>
            <a:r>
              <a:rPr lang="en-US" altLang="en-US" sz="2400">
                <a:solidFill>
                  <a:srgbClr val="1B2E4F"/>
                </a:solidFill>
                <a:latin typeface="Arial" pitchFamily="34" charset="0"/>
              </a:rPr>
              <a:t>No. Meal costs can be claimed only for travel longer than 24 hours and that required lodging.</a:t>
            </a:r>
          </a:p>
        </p:txBody>
      </p:sp>
      <p:sp>
        <p:nvSpPr>
          <p:cNvPr id="41988"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CLAIMING EXPENSES – MEALS</a:t>
            </a:r>
          </a:p>
        </p:txBody>
      </p:sp>
    </p:spTree>
    <p:extLst>
      <p:ext uri="{BB962C8B-B14F-4D97-AF65-F5344CB8AC3E}">
        <p14:creationId xmlns:p14="http://schemas.microsoft.com/office/powerpoint/2010/main" val="16642960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00200" y="1752600"/>
            <a:ext cx="7010400" cy="3924300"/>
          </a:xfrm>
          <a:prstGeom prst="rect">
            <a:avLst/>
          </a:prstGeom>
          <a:noFill/>
        </p:spPr>
        <p:txBody>
          <a:bodyPr>
            <a:spAutoFit/>
          </a:bodyPr>
          <a:lstStyle/>
          <a:p>
            <a:pPr>
              <a:spcAft>
                <a:spcPts val="1200"/>
              </a:spcAft>
              <a:defRPr/>
            </a:pPr>
            <a:r>
              <a:rPr lang="en-US" b="1" dirty="0">
                <a:solidFill>
                  <a:srgbClr val="1B2E4F"/>
                </a:solidFill>
              </a:rPr>
              <a:t>Use MyTravel for local conferences</a:t>
            </a:r>
          </a:p>
          <a:p>
            <a:pPr marL="342900" indent="-342900">
              <a:spcAft>
                <a:spcPts val="600"/>
              </a:spcAft>
              <a:buFont typeface="Arial" panose="020B0604020202020204" pitchFamily="34" charset="0"/>
              <a:buChar char="•"/>
              <a:defRPr/>
            </a:pPr>
            <a:r>
              <a:rPr lang="en-US" sz="2000" dirty="0">
                <a:solidFill>
                  <a:srgbClr val="1B2E4F"/>
                </a:solidFill>
              </a:rPr>
              <a:t>Travel Card to be used for conferences</a:t>
            </a:r>
          </a:p>
          <a:p>
            <a:pPr marL="800100" lvl="1" indent="-342900">
              <a:spcAft>
                <a:spcPts val="600"/>
              </a:spcAft>
              <a:buFont typeface="Courier New" panose="02070309020205020404" pitchFamily="49" charset="0"/>
              <a:buChar char="o"/>
              <a:defRPr/>
            </a:pPr>
            <a:r>
              <a:rPr lang="en-US" sz="2000" dirty="0">
                <a:solidFill>
                  <a:srgbClr val="1B2E4F"/>
                </a:solidFill>
              </a:rPr>
              <a:t>Prepayments available if the traveler does not hold a travel card</a:t>
            </a:r>
          </a:p>
          <a:p>
            <a:pPr marL="342900" indent="-342900">
              <a:spcAft>
                <a:spcPts val="600"/>
              </a:spcAft>
              <a:buFont typeface="Arial" panose="020B0604020202020204" pitchFamily="34" charset="0"/>
              <a:buChar char="•"/>
              <a:defRPr/>
            </a:pPr>
            <a:r>
              <a:rPr lang="en-US" sz="2000" dirty="0">
                <a:solidFill>
                  <a:srgbClr val="1B2E4F"/>
                </a:solidFill>
              </a:rPr>
              <a:t>An expense for lodging within the vicinity of your home or headquarters is generally not eligible for reimbursement unless an early start time is combined with a distance greater than 40 miles</a:t>
            </a:r>
          </a:p>
          <a:p>
            <a:pPr marL="342900" indent="-342900">
              <a:spcAft>
                <a:spcPts val="600"/>
              </a:spcAft>
              <a:buFont typeface="Arial" panose="020B0604020202020204" pitchFamily="34" charset="0"/>
              <a:buChar char="•"/>
              <a:defRPr/>
            </a:pPr>
            <a:r>
              <a:rPr lang="en-US" sz="2000" dirty="0">
                <a:solidFill>
                  <a:srgbClr val="1B2E4F"/>
                </a:solidFill>
              </a:rPr>
              <a:t>IRS Taxable Fringe Benefit Guide specifically excludes meals unless the traveler is away from his or her home overnight as supported by a lodging receipt</a:t>
            </a:r>
          </a:p>
        </p:txBody>
      </p:sp>
      <p:sp>
        <p:nvSpPr>
          <p:cNvPr id="43011"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LOCAL CONFERENCES</a:t>
            </a:r>
          </a:p>
        </p:txBody>
      </p:sp>
    </p:spTree>
    <p:extLst>
      <p:ext uri="{BB962C8B-B14F-4D97-AF65-F5344CB8AC3E}">
        <p14:creationId xmlns:p14="http://schemas.microsoft.com/office/powerpoint/2010/main" val="2731420490"/>
      </p:ext>
    </p:extLst>
  </p:cSld>
  <p:clrMapOvr>
    <a:masterClrMapping/>
  </p:clrMapOvr>
  <p:transition spd="slow">
    <p:fade/>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2"/>
          <p:cNvPicPr>
            <a:picLocks noChangeAspect="1" noChangeArrowheads="1"/>
          </p:cNvPicPr>
          <p:nvPr/>
        </p:nvPicPr>
        <p:blipFill>
          <a:blip r:embed="rId3">
            <a:extLst>
              <a:ext uri="{28A0092B-C50C-407E-A947-70E740481C1C}">
                <a14:useLocalDpi xmlns:a14="http://schemas.microsoft.com/office/drawing/2010/main" val="0"/>
              </a:ext>
            </a:extLst>
          </a:blip>
          <a:srcRect b="7034"/>
          <a:stretch>
            <a:fillRect/>
          </a:stretch>
        </p:blipFill>
        <p:spPr bwMode="auto">
          <a:xfrm>
            <a:off x="200025" y="1511300"/>
            <a:ext cx="5819775" cy="5346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5" name="TextBox 2"/>
          <p:cNvSpPr txBox="1">
            <a:spLocks noChangeArrowheads="1"/>
          </p:cNvSpPr>
          <p:nvPr/>
        </p:nvSpPr>
        <p:spPr bwMode="auto">
          <a:xfrm>
            <a:off x="6124575" y="2971800"/>
            <a:ext cx="2819400" cy="1631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buClrTx/>
              <a:buFont typeface="Arial" pitchFamily="34" charset="0"/>
              <a:buChar char="•"/>
            </a:pPr>
            <a:r>
              <a:rPr lang="en-US" altLang="en-US" sz="2000">
                <a:solidFill>
                  <a:srgbClr val="1B2E4F"/>
                </a:solidFill>
                <a:latin typeface="Arial" pitchFamily="34" charset="0"/>
              </a:rPr>
              <a:t>Use this tab to claim other expenses such as internet access, ATM fees, visa fees, etc.</a:t>
            </a:r>
          </a:p>
        </p:txBody>
      </p:sp>
      <p:sp>
        <p:nvSpPr>
          <p:cNvPr id="44036"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CLAIMING EXPENSES – OTHER </a:t>
            </a:r>
          </a:p>
        </p:txBody>
      </p:sp>
    </p:spTree>
    <p:extLst>
      <p:ext uri="{BB962C8B-B14F-4D97-AF65-F5344CB8AC3E}">
        <p14:creationId xmlns:p14="http://schemas.microsoft.com/office/powerpoint/2010/main" val="1514168002"/>
      </p:ext>
    </p:extLst>
  </p:cSld>
  <p:clrMapOvr>
    <a:masterClrMapping/>
  </p:clrMapOvr>
  <p:transition spd="slow">
    <p:fade/>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6400" y="2133600"/>
            <a:ext cx="6451600" cy="3740150"/>
          </a:xfrm>
          <a:prstGeom prst="rect">
            <a:avLst/>
          </a:prstGeom>
          <a:noFill/>
        </p:spPr>
        <p:txBody>
          <a:bodyPr>
            <a:spAutoFit/>
          </a:bodyPr>
          <a:lstStyle/>
          <a:p>
            <a:pPr>
              <a:spcAft>
                <a:spcPts val="1200"/>
              </a:spcAft>
              <a:defRPr/>
            </a:pPr>
            <a:r>
              <a:rPr lang="en-US" b="1" dirty="0">
                <a:solidFill>
                  <a:srgbClr val="1B2E4F"/>
                </a:solidFill>
              </a:rPr>
              <a:t>Laundering</a:t>
            </a:r>
          </a:p>
          <a:p>
            <a:pPr marL="342900" indent="-342900">
              <a:spcAft>
                <a:spcPts val="600"/>
              </a:spcAft>
              <a:buFont typeface="Arial" panose="020B0604020202020204" pitchFamily="34" charset="0"/>
              <a:buChar char="•"/>
              <a:defRPr/>
            </a:pPr>
            <a:r>
              <a:rPr lang="en-US" dirty="0">
                <a:solidFill>
                  <a:srgbClr val="1B2E4F"/>
                </a:solidFill>
              </a:rPr>
              <a:t>Only available if trip exceeds six days</a:t>
            </a:r>
          </a:p>
          <a:p>
            <a:pPr>
              <a:spcAft>
                <a:spcPts val="600"/>
              </a:spcAft>
              <a:defRPr/>
            </a:pPr>
            <a:endParaRPr lang="en-US" dirty="0">
              <a:solidFill>
                <a:srgbClr val="1B2E4F"/>
              </a:solidFill>
            </a:endParaRPr>
          </a:p>
          <a:p>
            <a:pPr>
              <a:spcAft>
                <a:spcPts val="600"/>
              </a:spcAft>
              <a:defRPr/>
            </a:pPr>
            <a:endParaRPr lang="en-US" dirty="0">
              <a:solidFill>
                <a:srgbClr val="1B2E4F"/>
              </a:solidFill>
            </a:endParaRPr>
          </a:p>
          <a:p>
            <a:pPr>
              <a:spcAft>
                <a:spcPts val="1200"/>
              </a:spcAft>
              <a:defRPr/>
            </a:pPr>
            <a:r>
              <a:rPr lang="en-US" b="1" dirty="0">
                <a:solidFill>
                  <a:srgbClr val="1B2E4F"/>
                </a:solidFill>
              </a:rPr>
              <a:t>Currency Converters</a:t>
            </a:r>
          </a:p>
          <a:p>
            <a:pPr marL="342900" indent="-342900">
              <a:spcAft>
                <a:spcPts val="600"/>
              </a:spcAft>
              <a:buFont typeface="Arial" panose="020B0604020202020204" pitchFamily="34" charset="0"/>
              <a:buChar char="•"/>
              <a:defRPr/>
            </a:pPr>
            <a:r>
              <a:rPr lang="en-US" dirty="0">
                <a:solidFill>
                  <a:srgbClr val="1B2E4F"/>
                </a:solidFill>
              </a:rPr>
              <a:t>Attached with receipts</a:t>
            </a:r>
          </a:p>
          <a:p>
            <a:pPr marL="342900" indent="-342900">
              <a:spcAft>
                <a:spcPts val="600"/>
              </a:spcAft>
              <a:buFont typeface="Arial" panose="020B0604020202020204" pitchFamily="34" charset="0"/>
              <a:buChar char="•"/>
              <a:defRPr/>
            </a:pPr>
            <a:r>
              <a:rPr lang="en-US" dirty="0">
                <a:solidFill>
                  <a:srgbClr val="1B2E4F"/>
                </a:solidFill>
              </a:rPr>
              <a:t>Converted as of the day of purchase (ideal)</a:t>
            </a:r>
          </a:p>
          <a:p>
            <a:pPr>
              <a:spcAft>
                <a:spcPts val="600"/>
              </a:spcAft>
              <a:defRPr/>
            </a:pPr>
            <a:endParaRPr lang="en-US" dirty="0">
              <a:solidFill>
                <a:srgbClr val="1B2E4F"/>
              </a:solidFill>
            </a:endParaRPr>
          </a:p>
        </p:txBody>
      </p:sp>
      <p:sp>
        <p:nvSpPr>
          <p:cNvPr id="45059"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MISCELLANEOUS</a:t>
            </a:r>
          </a:p>
        </p:txBody>
      </p:sp>
    </p:spTree>
    <p:extLst>
      <p:ext uri="{BB962C8B-B14F-4D97-AF65-F5344CB8AC3E}">
        <p14:creationId xmlns:p14="http://schemas.microsoft.com/office/powerpoint/2010/main" val="3965060499"/>
      </p:ext>
    </p:extLst>
  </p:cSld>
  <p:clrMapOvr>
    <a:masterClrMapping/>
  </p:clrMapOvr>
  <p:transition spd="slow">
    <p:fade/>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5867400" y="1454150"/>
            <a:ext cx="3124200" cy="5186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spcAft>
                <a:spcPts val="600"/>
              </a:spcAft>
              <a:buClrTx/>
              <a:buFont typeface="Arial" pitchFamily="34" charset="0"/>
              <a:buChar char="•"/>
            </a:pPr>
            <a:r>
              <a:rPr lang="en-US" altLang="en-US" sz="1800">
                <a:solidFill>
                  <a:srgbClr val="1B2E4F"/>
                </a:solidFill>
                <a:latin typeface="Arial" pitchFamily="34" charset="0"/>
              </a:rPr>
              <a:t>This is the total of all the expenses for this trip</a:t>
            </a:r>
          </a:p>
          <a:p>
            <a:pPr>
              <a:spcBef>
                <a:spcPct val="0"/>
              </a:spcBef>
              <a:spcAft>
                <a:spcPts val="600"/>
              </a:spcAft>
              <a:buClrTx/>
              <a:buFont typeface="Arial" pitchFamily="34" charset="0"/>
              <a:buChar char="•"/>
            </a:pPr>
            <a:r>
              <a:rPr lang="en-US" altLang="en-US" sz="1800">
                <a:solidFill>
                  <a:srgbClr val="1B2E4F"/>
                </a:solidFill>
                <a:latin typeface="Arial" pitchFamily="34" charset="0"/>
              </a:rPr>
              <a:t>Any prepayments and/or advances for the trip will be deducted here</a:t>
            </a:r>
          </a:p>
          <a:p>
            <a:pPr>
              <a:spcBef>
                <a:spcPct val="0"/>
              </a:spcBef>
              <a:spcAft>
                <a:spcPts val="600"/>
              </a:spcAft>
              <a:buClrTx/>
              <a:buFont typeface="Arial" pitchFamily="34" charset="0"/>
              <a:buChar char="•"/>
            </a:pPr>
            <a:r>
              <a:rPr lang="en-US" altLang="en-US" sz="1800">
                <a:solidFill>
                  <a:srgbClr val="1B2E4F"/>
                </a:solidFill>
                <a:latin typeface="Arial" pitchFamily="34" charset="0"/>
              </a:rPr>
              <a:t>List the amount to be paid directly to the traveler’s travel card here</a:t>
            </a:r>
          </a:p>
          <a:p>
            <a:pPr>
              <a:spcBef>
                <a:spcPct val="0"/>
              </a:spcBef>
              <a:spcAft>
                <a:spcPts val="600"/>
              </a:spcAft>
              <a:buClrTx/>
              <a:buFont typeface="Arial" pitchFamily="34" charset="0"/>
              <a:buChar char="•"/>
            </a:pPr>
            <a:r>
              <a:rPr lang="en-US" altLang="en-US" sz="1800">
                <a:solidFill>
                  <a:srgbClr val="1B2E4F"/>
                </a:solidFill>
                <a:latin typeface="Arial" pitchFamily="34" charset="0"/>
              </a:rPr>
              <a:t>This is the reimbursement amount to the traveler</a:t>
            </a:r>
          </a:p>
          <a:p>
            <a:pPr>
              <a:spcBef>
                <a:spcPct val="0"/>
              </a:spcBef>
              <a:spcAft>
                <a:spcPts val="600"/>
              </a:spcAft>
              <a:buClrTx/>
              <a:buFont typeface="Arial" pitchFamily="34" charset="0"/>
              <a:buChar char="•"/>
            </a:pPr>
            <a:r>
              <a:rPr lang="en-US" altLang="en-US" sz="1800">
                <a:solidFill>
                  <a:srgbClr val="1B2E4F"/>
                </a:solidFill>
                <a:latin typeface="Arial" pitchFamily="34" charset="0"/>
              </a:rPr>
              <a:t>Ensure the index(es) and amounts match the total amount for this trip </a:t>
            </a:r>
          </a:p>
          <a:p>
            <a:pPr>
              <a:spcBef>
                <a:spcPct val="0"/>
              </a:spcBef>
              <a:spcAft>
                <a:spcPts val="600"/>
              </a:spcAft>
              <a:buClrTx/>
              <a:buFont typeface="Arial" pitchFamily="34" charset="0"/>
              <a:buChar char="•"/>
            </a:pPr>
            <a:r>
              <a:rPr lang="en-US" altLang="en-US" sz="1800">
                <a:solidFill>
                  <a:srgbClr val="1B2E4F"/>
                </a:solidFill>
                <a:latin typeface="Arial" pitchFamily="34" charset="0"/>
              </a:rPr>
              <a:t>Use Summary notes for any explanation or additional information about the trip</a:t>
            </a:r>
          </a:p>
        </p:txBody>
      </p:sp>
      <p:pic>
        <p:nvPicPr>
          <p:cNvPr id="4608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1311275"/>
            <a:ext cx="5819775" cy="554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6084" name="TextBox 1"/>
          <p:cNvSpPr txBox="1">
            <a:spLocks noChangeArrowheads="1"/>
          </p:cNvSpPr>
          <p:nvPr/>
        </p:nvSpPr>
        <p:spPr bwMode="auto">
          <a:xfrm>
            <a:off x="838200" y="1828800"/>
            <a:ext cx="76200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buClrTx/>
              <a:buFontTx/>
              <a:buNone/>
            </a:pPr>
            <a:endParaRPr lang="en-US" altLang="en-US" sz="2400">
              <a:latin typeface="Arial" pitchFamily="34" charset="0"/>
            </a:endParaRPr>
          </a:p>
        </p:txBody>
      </p:sp>
      <p:cxnSp>
        <p:nvCxnSpPr>
          <p:cNvPr id="11" name="Straight Arrow Connector 10"/>
          <p:cNvCxnSpPr/>
          <p:nvPr/>
        </p:nvCxnSpPr>
        <p:spPr>
          <a:xfrm flipH="1">
            <a:off x="4419600" y="2149475"/>
            <a:ext cx="1447800" cy="1219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2" name="Right Brace 11"/>
          <p:cNvSpPr/>
          <p:nvPr/>
        </p:nvSpPr>
        <p:spPr>
          <a:xfrm>
            <a:off x="4200525" y="3444875"/>
            <a:ext cx="152400" cy="304800"/>
          </a:xfrm>
          <a:prstGeom prst="rightBrace">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13" name="Straight Arrow Connector 12"/>
          <p:cNvCxnSpPr/>
          <p:nvPr/>
        </p:nvCxnSpPr>
        <p:spPr>
          <a:xfrm flipH="1">
            <a:off x="4438650" y="2911475"/>
            <a:ext cx="1352550" cy="685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a:off x="4419600" y="3711575"/>
            <a:ext cx="1371600" cy="3365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flipV="1">
            <a:off x="4438650" y="4206875"/>
            <a:ext cx="1352550" cy="381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6090"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CLAIMING EXPENSES – REVIEW &amp; SUBMIT </a:t>
            </a:r>
          </a:p>
        </p:txBody>
      </p:sp>
    </p:spTree>
    <p:extLst>
      <p:ext uri="{BB962C8B-B14F-4D97-AF65-F5344CB8AC3E}">
        <p14:creationId xmlns:p14="http://schemas.microsoft.com/office/powerpoint/2010/main" val="3864636903"/>
      </p:ext>
    </p:extLst>
  </p:cSld>
  <p:clrMapOvr>
    <a:masterClrMapping/>
  </p:clrMapOvr>
  <p:transition spd="slow">
    <p:fade/>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288" y="2743200"/>
            <a:ext cx="9115425" cy="154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7107" name="Picture 15"/>
          <p:cNvPicPr>
            <a:picLocks noChangeAspect="1" noChangeArrowheads="1"/>
          </p:cNvPicPr>
          <p:nvPr/>
        </p:nvPicPr>
        <p:blipFill>
          <a:blip r:embed="rId4">
            <a:extLst>
              <a:ext uri="{28A0092B-C50C-407E-A947-70E740481C1C}">
                <a14:useLocalDpi xmlns:a14="http://schemas.microsoft.com/office/drawing/2010/main" val="0"/>
              </a:ext>
            </a:extLst>
          </a:blip>
          <a:srcRect l="2472" r="7773"/>
          <a:stretch>
            <a:fillRect/>
          </a:stretch>
        </p:blipFill>
        <p:spPr bwMode="auto">
          <a:xfrm>
            <a:off x="84138" y="4724400"/>
            <a:ext cx="8907462" cy="1485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7108" name="TextBox 1"/>
          <p:cNvSpPr txBox="1">
            <a:spLocks noChangeArrowheads="1"/>
          </p:cNvSpPr>
          <p:nvPr/>
        </p:nvSpPr>
        <p:spPr bwMode="auto">
          <a:xfrm>
            <a:off x="1600200" y="1219200"/>
            <a:ext cx="7010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buClrTx/>
              <a:buFontTx/>
              <a:buNone/>
            </a:pPr>
            <a:r>
              <a:rPr lang="en-US" altLang="en-US" sz="2400">
                <a:solidFill>
                  <a:srgbClr val="1B2E4F"/>
                </a:solidFill>
                <a:latin typeface="Arial" pitchFamily="34" charset="0"/>
              </a:rPr>
              <a:t>Need to see any prepayments or their status?</a:t>
            </a:r>
          </a:p>
        </p:txBody>
      </p:sp>
      <p:sp>
        <p:nvSpPr>
          <p:cNvPr id="47109"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CLAIMING EXPENSES – REVIEW &amp; SUBMIT </a:t>
            </a:r>
          </a:p>
        </p:txBody>
      </p:sp>
    </p:spTree>
    <p:extLst>
      <p:ext uri="{BB962C8B-B14F-4D97-AF65-F5344CB8AC3E}">
        <p14:creationId xmlns:p14="http://schemas.microsoft.com/office/powerpoint/2010/main" val="1073506312"/>
      </p:ext>
    </p:extLst>
  </p:cSld>
  <p:clrMapOvr>
    <a:masterClrMapping/>
  </p:clrMapOvr>
  <p:transition spd="slow">
    <p:fade/>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1066800"/>
            <a:ext cx="5872163" cy="556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8131" name="TextBox 1"/>
          <p:cNvSpPr txBox="1">
            <a:spLocks noChangeArrowheads="1"/>
          </p:cNvSpPr>
          <p:nvPr/>
        </p:nvSpPr>
        <p:spPr bwMode="auto">
          <a:xfrm>
            <a:off x="6172200" y="1355725"/>
            <a:ext cx="27432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buClrTx/>
              <a:buFont typeface="Arial" pitchFamily="34" charset="0"/>
              <a:buChar char="•"/>
            </a:pPr>
            <a:r>
              <a:rPr lang="en-US" altLang="en-US" sz="1800">
                <a:solidFill>
                  <a:srgbClr val="1B2E4F"/>
                </a:solidFill>
                <a:latin typeface="Arial" pitchFamily="34" charset="0"/>
              </a:rPr>
              <a:t>Click on ‘Add an attachment’</a:t>
            </a:r>
          </a:p>
          <a:p>
            <a:pPr>
              <a:spcBef>
                <a:spcPct val="0"/>
              </a:spcBef>
              <a:buClrTx/>
              <a:buFont typeface="Arial" pitchFamily="34" charset="0"/>
              <a:buChar char="•"/>
            </a:pPr>
            <a:r>
              <a:rPr lang="en-US" altLang="en-US" sz="1800">
                <a:solidFill>
                  <a:srgbClr val="1B2E4F"/>
                </a:solidFill>
                <a:latin typeface="Arial" pitchFamily="34" charset="0"/>
              </a:rPr>
              <a:t>Use ‘Receipts Attachment’ type for all required receipts</a:t>
            </a:r>
          </a:p>
          <a:p>
            <a:pPr>
              <a:spcBef>
                <a:spcPct val="0"/>
              </a:spcBef>
              <a:buClrTx/>
              <a:buFont typeface="Arial" pitchFamily="34" charset="0"/>
              <a:buChar char="•"/>
            </a:pPr>
            <a:r>
              <a:rPr lang="en-US" altLang="en-US" sz="1800">
                <a:solidFill>
                  <a:srgbClr val="1B2E4F"/>
                </a:solidFill>
                <a:latin typeface="Arial" pitchFamily="34" charset="0"/>
              </a:rPr>
              <a:t>Use ‘Wire Request Form’ type when attaching a wire form for reimbursement</a:t>
            </a:r>
          </a:p>
        </p:txBody>
      </p:sp>
      <p:cxnSp>
        <p:nvCxnSpPr>
          <p:cNvPr id="8" name="Straight Arrow Connector 7"/>
          <p:cNvCxnSpPr/>
          <p:nvPr/>
        </p:nvCxnSpPr>
        <p:spPr>
          <a:xfrm>
            <a:off x="1295400" y="4419600"/>
            <a:ext cx="4191000" cy="8382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48133"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1488" y="4876800"/>
            <a:ext cx="3611562"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4"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CLAIMING EXPENSES – REVIEW &amp; SUBMIT </a:t>
            </a:r>
          </a:p>
        </p:txBody>
      </p:sp>
      <p:pic>
        <p:nvPicPr>
          <p:cNvPr id="48135" name="Picture 3"/>
          <p:cNvPicPr>
            <a:picLocks noChangeAspect="1" noChangeArrowheads="1"/>
          </p:cNvPicPr>
          <p:nvPr/>
        </p:nvPicPr>
        <p:blipFill>
          <a:blip r:embed="rId5">
            <a:extLst>
              <a:ext uri="{28A0092B-C50C-407E-A947-70E740481C1C}">
                <a14:useLocalDpi xmlns:a14="http://schemas.microsoft.com/office/drawing/2010/main" val="0"/>
              </a:ext>
            </a:extLst>
          </a:blip>
          <a:srcRect r="5203"/>
          <a:stretch>
            <a:fillRect/>
          </a:stretch>
        </p:blipFill>
        <p:spPr bwMode="auto">
          <a:xfrm>
            <a:off x="5486400" y="4762500"/>
            <a:ext cx="3657600" cy="2095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87161102"/>
      </p:ext>
    </p:extLst>
  </p:cSld>
  <p:clrMapOvr>
    <a:masterClrMapping/>
  </p:clrMapOvr>
  <p:transition spd="slow">
    <p:fade/>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133600"/>
            <a:ext cx="6389688" cy="350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55"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CLAIMING EXPENSES – REVIEW &amp; SUBMIT </a:t>
            </a:r>
          </a:p>
        </p:txBody>
      </p:sp>
    </p:spTree>
    <p:extLst>
      <p:ext uri="{BB962C8B-B14F-4D97-AF65-F5344CB8AC3E}">
        <p14:creationId xmlns:p14="http://schemas.microsoft.com/office/powerpoint/2010/main" val="1646079515"/>
      </p:ext>
    </p:extLst>
  </p:cSld>
  <p:clrMapOvr>
    <a:masterClrMapping/>
  </p:clrMapOvr>
  <p:transition spd="slow">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5" descr="UCSanDiego_LogoLINIGR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62200"/>
            <a:ext cx="2438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0" name="Text Box 8"/>
          <p:cNvSpPr txBox="1">
            <a:spLocks noChangeArrowheads="1"/>
          </p:cNvSpPr>
          <p:nvPr/>
        </p:nvSpPr>
        <p:spPr bwMode="auto">
          <a:xfrm>
            <a:off x="5105400" y="2651125"/>
            <a:ext cx="3354388"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FF66"/>
              </a:buClr>
              <a:buFont typeface="Wingdings" pitchFamily="2" charset="2"/>
              <a:buChar char=""/>
              <a:defRPr sz="3200">
                <a:solidFill>
                  <a:schemeClr val="tx1"/>
                </a:solidFill>
                <a:latin typeface="Verdana" pitchFamily="34" charset="0"/>
                <a:ea typeface="ＭＳ Ｐゴシック" pitchFamily="34" charset="-128"/>
              </a:defRPr>
            </a:lvl1pPr>
            <a:lvl2pPr marL="742950" indent="-285750">
              <a:spcBef>
                <a:spcPct val="20000"/>
              </a:spcBef>
              <a:buClr>
                <a:srgbClr val="CCFF66"/>
              </a:buClr>
              <a:buFont typeface="Wingdings" pitchFamily="2" charset="2"/>
              <a:buChar char=""/>
              <a:defRPr sz="2800">
                <a:solidFill>
                  <a:schemeClr val="tx1"/>
                </a:solidFill>
                <a:latin typeface="Verdana" pitchFamily="34" charset="0"/>
                <a:ea typeface="ＭＳ Ｐゴシック" pitchFamily="34" charset="-128"/>
              </a:defRPr>
            </a:lvl2pPr>
            <a:lvl3pPr marL="1143000" indent="-228600">
              <a:spcBef>
                <a:spcPct val="20000"/>
              </a:spcBef>
              <a:buClr>
                <a:srgbClr val="FFFF66"/>
              </a:buClr>
              <a:buFont typeface="Wingdings" pitchFamily="2" charset="2"/>
              <a:buChar char=""/>
              <a:defRPr sz="2400">
                <a:solidFill>
                  <a:schemeClr val="tx1"/>
                </a:solidFill>
                <a:latin typeface="Verdana" pitchFamily="34" charset="0"/>
                <a:ea typeface="ＭＳ Ｐゴシック" pitchFamily="34" charset="-128"/>
              </a:defRPr>
            </a:lvl3pPr>
            <a:lvl4pPr marL="1600200" indent="-228600">
              <a:spcBef>
                <a:spcPct val="20000"/>
              </a:spcBef>
              <a:buClr>
                <a:srgbClr val="CCFF66"/>
              </a:buClr>
              <a:buFont typeface="Wingdings" pitchFamily="2" charset="2"/>
              <a:buChar char=""/>
              <a:defRPr sz="2000">
                <a:solidFill>
                  <a:schemeClr val="tx1"/>
                </a:solidFill>
                <a:latin typeface="Verdana" pitchFamily="34" charset="0"/>
                <a:ea typeface="ＭＳ Ｐゴシック" pitchFamily="34" charset="-128"/>
              </a:defRPr>
            </a:lvl4pPr>
            <a:lvl5pPr marL="2057400" indent="-228600">
              <a:spcBef>
                <a:spcPct val="20000"/>
              </a:spcBef>
              <a:buClr>
                <a:srgbClr val="FFFF66"/>
              </a:buClr>
              <a:buFont typeface="Wingdings" pitchFamily="2" charset="2"/>
              <a:buChar char=""/>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9pPr>
          </a:lstStyle>
          <a:p>
            <a:pPr algn="ctr">
              <a:spcBef>
                <a:spcPct val="50000"/>
              </a:spcBef>
              <a:buClrTx/>
              <a:buFontTx/>
              <a:buNone/>
            </a:pPr>
            <a:r>
              <a:rPr lang="en-US" altLang="en-US" sz="3600">
                <a:latin typeface="Arial" pitchFamily="34" charset="0"/>
              </a:rPr>
              <a:t>mage </a:t>
            </a:r>
            <a:br>
              <a:rPr lang="en-US" altLang="en-US" sz="3600">
                <a:latin typeface="Arial" pitchFamily="34" charset="0"/>
              </a:rPr>
            </a:br>
            <a:r>
              <a:rPr lang="en-US" altLang="en-US" sz="3600">
                <a:latin typeface="Arial" pitchFamily="34" charset="0"/>
              </a:rPr>
              <a:t>Goes Here</a:t>
            </a:r>
          </a:p>
        </p:txBody>
      </p:sp>
      <p:graphicFrame>
        <p:nvGraphicFramePr>
          <p:cNvPr id="2" name="Table 1"/>
          <p:cNvGraphicFramePr>
            <a:graphicFrameLocks noGrp="1"/>
          </p:cNvGraphicFramePr>
          <p:nvPr>
            <p:extLst>
              <p:ext uri="{D42A27DB-BD31-4B8C-83A1-F6EECF244321}">
                <p14:modId xmlns:p14="http://schemas.microsoft.com/office/powerpoint/2010/main" val="794785111"/>
              </p:ext>
            </p:extLst>
          </p:nvPr>
        </p:nvGraphicFramePr>
        <p:xfrm>
          <a:off x="1905000" y="1295400"/>
          <a:ext cx="7070725" cy="5341813"/>
        </p:xfrm>
        <a:graphic>
          <a:graphicData uri="http://schemas.openxmlformats.org/drawingml/2006/table">
            <a:tbl>
              <a:tblPr firstRow="1" bandRow="1">
                <a:tableStyleId>{72833802-FEF1-4C79-8D5D-14CF1EAF98D9}</a:tableStyleId>
              </a:tblPr>
              <a:tblGrid>
                <a:gridCol w="3755955"/>
                <a:gridCol w="3314770"/>
              </a:tblGrid>
              <a:tr h="510733">
                <a:tc>
                  <a:txBody>
                    <a:bodyPr/>
                    <a:lstStyle/>
                    <a:p>
                      <a:r>
                        <a:rPr lang="en-US" sz="1300" dirty="0" smtClean="0">
                          <a:solidFill>
                            <a:schemeClr val="tx1"/>
                          </a:solidFill>
                          <a:latin typeface="+mj-lt"/>
                        </a:rPr>
                        <a:t>Event Type</a:t>
                      </a:r>
                      <a:endParaRPr lang="en-US" sz="1300" dirty="0">
                        <a:solidFill>
                          <a:schemeClr val="tx1"/>
                        </a:solidFill>
                        <a:latin typeface="+mj-lt"/>
                      </a:endParaRPr>
                    </a:p>
                  </a:txBody>
                  <a:tcPr marL="91443" marR="91443">
                    <a:solidFill>
                      <a:srgbClr val="1B2E4F"/>
                    </a:solidFill>
                  </a:tcPr>
                </a:tc>
                <a:tc>
                  <a:txBody>
                    <a:bodyPr/>
                    <a:lstStyle/>
                    <a:p>
                      <a:r>
                        <a:rPr lang="en-US" sz="1300" dirty="0" smtClean="0">
                          <a:solidFill>
                            <a:schemeClr val="tx1"/>
                          </a:solidFill>
                          <a:latin typeface="+mj-lt"/>
                        </a:rPr>
                        <a:t>Examples</a:t>
                      </a:r>
                      <a:endParaRPr lang="en-US" sz="1300" dirty="0">
                        <a:solidFill>
                          <a:schemeClr val="tx1"/>
                        </a:solidFill>
                        <a:latin typeface="+mj-lt"/>
                      </a:endParaRPr>
                    </a:p>
                  </a:txBody>
                  <a:tcPr marL="91443" marR="91443">
                    <a:solidFill>
                      <a:srgbClr val="1B2E4F"/>
                    </a:solidFill>
                  </a:tcPr>
                </a:tc>
              </a:tr>
              <a:tr h="1416198">
                <a:tc>
                  <a:txBody>
                    <a:bodyPr/>
                    <a:lstStyle/>
                    <a:p>
                      <a:r>
                        <a:rPr lang="en-US" sz="1300" dirty="0" smtClean="0">
                          <a:solidFill>
                            <a:srgbClr val="1B2E4F"/>
                          </a:solidFill>
                          <a:latin typeface="+mj-lt"/>
                        </a:rPr>
                        <a:t>CELEBRATING Employee Appreciation, Morale</a:t>
                      </a:r>
                    </a:p>
                    <a:p>
                      <a:pPr marL="228600" indent="-228600"/>
                      <a:r>
                        <a:rPr lang="en-US" sz="1300" dirty="0" smtClean="0">
                          <a:solidFill>
                            <a:srgbClr val="1B2E4F"/>
                          </a:solidFill>
                          <a:latin typeface="+mj-lt"/>
                        </a:rPr>
                        <a:t>•	Appreciation, recognition, length of service</a:t>
                      </a:r>
                    </a:p>
                    <a:p>
                      <a:pPr marL="228600" indent="-228600"/>
                      <a:r>
                        <a:rPr lang="en-US" sz="1300" dirty="0" smtClean="0">
                          <a:solidFill>
                            <a:srgbClr val="1B2E4F"/>
                          </a:solidFill>
                          <a:latin typeface="+mj-lt"/>
                        </a:rPr>
                        <a:t>•	Employee morale group event, holiday party, picnic</a:t>
                      </a:r>
                    </a:p>
                    <a:p>
                      <a:pPr marL="228600" indent="-228600"/>
                      <a:r>
                        <a:rPr lang="en-US" sz="1300" dirty="0" smtClean="0">
                          <a:solidFill>
                            <a:srgbClr val="1B2E4F"/>
                          </a:solidFill>
                          <a:latin typeface="+mj-lt"/>
                        </a:rPr>
                        <a:t>•	Retirement, farewell</a:t>
                      </a:r>
                    </a:p>
                    <a:p>
                      <a:r>
                        <a:rPr lang="en-US" sz="1300" i="1" dirty="0" smtClean="0">
                          <a:solidFill>
                            <a:srgbClr val="1B2E4F"/>
                          </a:solidFill>
                          <a:latin typeface="+mj-lt"/>
                        </a:rPr>
                        <a:t>*All</a:t>
                      </a:r>
                      <a:r>
                        <a:rPr lang="en-US" sz="1300" i="1" baseline="0" dirty="0" smtClean="0">
                          <a:solidFill>
                            <a:srgbClr val="1B2E4F"/>
                          </a:solidFill>
                          <a:latin typeface="+mj-lt"/>
                        </a:rPr>
                        <a:t> require special entertainment approval</a:t>
                      </a:r>
                      <a:endParaRPr lang="en-US" sz="1300" i="1" dirty="0" smtClean="0">
                        <a:solidFill>
                          <a:srgbClr val="1B2E4F"/>
                        </a:solidFill>
                        <a:latin typeface="+mj-lt"/>
                      </a:endParaRPr>
                    </a:p>
                  </a:txBody>
                  <a:tcPr marL="91443" marR="91443"/>
                </a:tc>
                <a:tc>
                  <a:txBody>
                    <a:bodyPr/>
                    <a:lstStyle/>
                    <a:p>
                      <a:r>
                        <a:rPr lang="en-US" sz="1300" dirty="0" smtClean="0">
                          <a:solidFill>
                            <a:srgbClr val="1B2E4F"/>
                          </a:solidFill>
                          <a:latin typeface="+mj-lt"/>
                        </a:rPr>
                        <a:t>Welcome celebration to introduce new faculty member to support staff</a:t>
                      </a:r>
                    </a:p>
                    <a:p>
                      <a:r>
                        <a:rPr lang="en-US" sz="1300" dirty="0" smtClean="0">
                          <a:solidFill>
                            <a:srgbClr val="1B2E4F"/>
                          </a:solidFill>
                          <a:latin typeface="+mj-lt"/>
                        </a:rPr>
                        <a:t>Lunch celebration of recruitment project completion</a:t>
                      </a:r>
                    </a:p>
                    <a:p>
                      <a:r>
                        <a:rPr lang="en-US" sz="1300" dirty="0" smtClean="0">
                          <a:solidFill>
                            <a:srgbClr val="1B2E4F"/>
                          </a:solidFill>
                          <a:latin typeface="+mj-lt"/>
                        </a:rPr>
                        <a:t>Department holiday celebration</a:t>
                      </a:r>
                    </a:p>
                    <a:p>
                      <a:endParaRPr lang="en-US" sz="1300" dirty="0">
                        <a:solidFill>
                          <a:srgbClr val="1B2E4F"/>
                        </a:solidFill>
                        <a:latin typeface="+mj-lt"/>
                      </a:endParaRPr>
                    </a:p>
                  </a:txBody>
                  <a:tcPr marL="91443" marR="91443"/>
                </a:tc>
              </a:tr>
              <a:tr h="1197024">
                <a:tc>
                  <a:txBody>
                    <a:bodyPr/>
                    <a:lstStyle/>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300" u="none" strike="noStrike" cap="none" normalizeH="0" baseline="0" dirty="0" smtClean="0">
                          <a:ln>
                            <a:noFill/>
                          </a:ln>
                          <a:solidFill>
                            <a:srgbClr val="1B2E4F"/>
                          </a:solidFill>
                          <a:effectLst/>
                          <a:latin typeface="+mj-lt"/>
                        </a:rPr>
                        <a:t>ATTENDING Community Events, Fundraising</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300" u="none" strike="noStrike" cap="none" normalizeH="0" baseline="0" dirty="0" smtClean="0">
                          <a:ln>
                            <a:noFill/>
                          </a:ln>
                          <a:solidFill>
                            <a:srgbClr val="1B2E4F"/>
                          </a:solidFill>
                          <a:effectLst/>
                          <a:latin typeface="+mj-lt"/>
                        </a:rPr>
                        <a:t>•	Fundraising events (including </a:t>
                      </a:r>
                      <a:r>
                        <a:rPr kumimoji="0" lang="en-US" sz="1300" b="1" u="none" strike="noStrike" cap="none" normalizeH="0" baseline="0" dirty="0" smtClean="0">
                          <a:ln>
                            <a:noFill/>
                          </a:ln>
                          <a:solidFill>
                            <a:srgbClr val="C00000"/>
                          </a:solidFill>
                          <a:effectLst/>
                          <a:latin typeface="+mj-lt"/>
                        </a:rPr>
                        <a:t>purchase of tables</a:t>
                      </a:r>
                      <a:r>
                        <a:rPr kumimoji="0" lang="en-US" sz="1300" u="none" strike="noStrike" cap="none" normalizeH="0" baseline="0" dirty="0" smtClean="0">
                          <a:ln>
                            <a:noFill/>
                          </a:ln>
                          <a:solidFill>
                            <a:srgbClr val="1B2E4F"/>
                          </a:solidFill>
                          <a:effectLst/>
                          <a:latin typeface="+mj-lt"/>
                        </a:rPr>
                        <a:t>)</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1300" u="none" strike="noStrike" cap="none" normalizeH="0" baseline="0" dirty="0" smtClean="0">
                          <a:ln>
                            <a:noFill/>
                          </a:ln>
                          <a:solidFill>
                            <a:srgbClr val="1B2E4F"/>
                          </a:solidFill>
                          <a:effectLst/>
                          <a:latin typeface="+mj-lt"/>
                        </a:rPr>
                        <a:t>•	Tickets to sporting, theatrical, musical event</a:t>
                      </a:r>
                    </a:p>
                  </a:txBody>
                  <a:tcPr marL="91443" marR="91443"/>
                </a:tc>
                <a:tc>
                  <a:txBody>
                    <a:bodyPr/>
                    <a:lstStyle/>
                    <a:p>
                      <a:pPr lvl="0"/>
                      <a:r>
                        <a:rPr kumimoji="0" lang="en-US" sz="1300" kern="1200" dirty="0" smtClean="0">
                          <a:solidFill>
                            <a:srgbClr val="1B2E4F"/>
                          </a:solidFill>
                          <a:effectLst/>
                          <a:latin typeface="+mj-lt"/>
                        </a:rPr>
                        <a:t>Tickets to IMAX encourage </a:t>
                      </a:r>
                      <a:r>
                        <a:rPr kumimoji="0" lang="en-US" sz="1300" kern="1200" dirty="0" err="1" smtClean="0">
                          <a:solidFill>
                            <a:srgbClr val="1B2E4F"/>
                          </a:solidFill>
                          <a:effectLst/>
                          <a:latin typeface="+mj-lt"/>
                        </a:rPr>
                        <a:t>std</a:t>
                      </a:r>
                      <a:r>
                        <a:rPr kumimoji="0" lang="en-US" sz="1300" kern="1200" dirty="0" smtClean="0">
                          <a:solidFill>
                            <a:srgbClr val="1B2E4F"/>
                          </a:solidFill>
                          <a:effectLst/>
                          <a:latin typeface="+mj-lt"/>
                        </a:rPr>
                        <a:t> part in science &amp; tech program</a:t>
                      </a:r>
                    </a:p>
                    <a:p>
                      <a:pPr lvl="0"/>
                      <a:r>
                        <a:rPr kumimoji="0" lang="en-US" sz="1300" i="1" kern="1200" dirty="0" smtClean="0">
                          <a:solidFill>
                            <a:srgbClr val="1B2E4F"/>
                          </a:solidFill>
                          <a:effectLst/>
                          <a:latin typeface="+mj-lt"/>
                        </a:rPr>
                        <a:t>SD Business Journal </a:t>
                      </a:r>
                      <a:r>
                        <a:rPr kumimoji="0" lang="en-US" sz="1300" kern="1200" dirty="0" smtClean="0">
                          <a:solidFill>
                            <a:srgbClr val="1B2E4F"/>
                          </a:solidFill>
                          <a:effectLst/>
                          <a:latin typeface="+mj-lt"/>
                        </a:rPr>
                        <a:t>Women Who Mean Business</a:t>
                      </a:r>
                    </a:p>
                    <a:p>
                      <a:pPr lvl="0"/>
                      <a:r>
                        <a:rPr kumimoji="0" lang="en-US" sz="1300" kern="1200" dirty="0" smtClean="0">
                          <a:solidFill>
                            <a:srgbClr val="1B2E4F"/>
                          </a:solidFill>
                          <a:effectLst/>
                          <a:latin typeface="+mj-lt"/>
                        </a:rPr>
                        <a:t>Golf</a:t>
                      </a:r>
                      <a:endParaRPr lang="en-US" sz="1300" dirty="0">
                        <a:solidFill>
                          <a:srgbClr val="1B2E4F"/>
                        </a:solidFill>
                        <a:latin typeface="+mj-lt"/>
                      </a:endParaRPr>
                    </a:p>
                  </a:txBody>
                  <a:tcPr marL="91443" marR="91443"/>
                </a:tc>
              </a:tr>
              <a:tr h="1635370">
                <a:tc>
                  <a:txBody>
                    <a:bodyPr/>
                    <a:lstStyle/>
                    <a:p>
                      <a:r>
                        <a:rPr lang="en-US" sz="1300" dirty="0" smtClean="0">
                          <a:solidFill>
                            <a:srgbClr val="1B2E4F"/>
                          </a:solidFill>
                          <a:latin typeface="+mj-lt"/>
                        </a:rPr>
                        <a:t>EXTENDING Hospitality</a:t>
                      </a:r>
                    </a:p>
                    <a:p>
                      <a:pPr marL="228600" indent="-228600"/>
                      <a:r>
                        <a:rPr lang="en-US" sz="1300" dirty="0" smtClean="0">
                          <a:solidFill>
                            <a:srgbClr val="1B2E4F"/>
                          </a:solidFill>
                          <a:latin typeface="+mj-lt"/>
                        </a:rPr>
                        <a:t>•	</a:t>
                      </a:r>
                      <a:r>
                        <a:rPr kumimoji="0" lang="en-US" sz="1300" u="none" strike="noStrike" kern="1200" cap="none" normalizeH="0" baseline="0" dirty="0" smtClean="0">
                          <a:ln>
                            <a:noFill/>
                          </a:ln>
                          <a:solidFill>
                            <a:srgbClr val="1B2E4F"/>
                          </a:solidFill>
                          <a:effectLst/>
                          <a:latin typeface="+mj-lt"/>
                          <a:ea typeface="+mn-ea"/>
                          <a:cs typeface="+mn-cs"/>
                        </a:rPr>
                        <a:t>Open house</a:t>
                      </a:r>
                    </a:p>
                    <a:p>
                      <a:pPr marL="228600" indent="-228600"/>
                      <a:r>
                        <a:rPr kumimoji="0" lang="en-US" sz="1300" u="none" strike="noStrike" kern="1200" cap="none" normalizeH="0" baseline="0" dirty="0" smtClean="0">
                          <a:ln>
                            <a:noFill/>
                          </a:ln>
                          <a:solidFill>
                            <a:srgbClr val="1B2E4F"/>
                          </a:solidFill>
                          <a:effectLst/>
                          <a:latin typeface="+mj-lt"/>
                          <a:ea typeface="+mn-ea"/>
                          <a:cs typeface="+mn-cs"/>
                        </a:rPr>
                        <a:t>•	</a:t>
                      </a:r>
                      <a:r>
                        <a:rPr kumimoji="0" lang="en-US" sz="1300" kern="1200" dirty="0" smtClean="0">
                          <a:solidFill>
                            <a:srgbClr val="1B2E4F"/>
                          </a:solidFill>
                          <a:latin typeface="+mj-lt"/>
                          <a:ea typeface="+mn-ea"/>
                          <a:cs typeface="+mn-cs"/>
                        </a:rPr>
                        <a:t>Reception, open invitation to general public community</a:t>
                      </a:r>
                    </a:p>
                    <a:p>
                      <a:pPr marL="228600" indent="-228600"/>
                      <a:r>
                        <a:rPr kumimoji="0" lang="en-US" sz="1300" kern="1200" dirty="0" smtClean="0">
                          <a:solidFill>
                            <a:srgbClr val="1B2E4F"/>
                          </a:solidFill>
                          <a:latin typeface="+mj-lt"/>
                          <a:ea typeface="+mn-ea"/>
                          <a:cs typeface="+mn-cs"/>
                        </a:rPr>
                        <a:t>•	Visitor</a:t>
                      </a:r>
                    </a:p>
                    <a:p>
                      <a:pPr marL="0" indent="0"/>
                      <a:r>
                        <a:rPr kumimoji="0" lang="en-US" sz="1300" i="1" kern="1200" dirty="0" smtClean="0">
                          <a:solidFill>
                            <a:srgbClr val="1B2E4F"/>
                          </a:solidFill>
                          <a:latin typeface="+mj-lt"/>
                          <a:ea typeface="+mn-ea"/>
                          <a:cs typeface="+mn-cs"/>
                        </a:rPr>
                        <a:t>Spouse/partner </a:t>
                      </a:r>
                      <a:r>
                        <a:rPr lang="en-US" sz="1300" i="1" dirty="0" smtClean="0">
                          <a:solidFill>
                            <a:srgbClr val="1B2E4F"/>
                          </a:solidFill>
                          <a:latin typeface="+mj-lt"/>
                        </a:rPr>
                        <a:t>participation or over the CPP requires special entertainment approval</a:t>
                      </a:r>
                    </a:p>
                  </a:txBody>
                  <a:tcPr marL="91443" marR="91443"/>
                </a:tc>
                <a:tc>
                  <a:txBody>
                    <a:bodyPr/>
                    <a:lstStyle/>
                    <a:p>
                      <a:r>
                        <a:rPr lang="en-US" sz="1300" dirty="0" smtClean="0">
                          <a:solidFill>
                            <a:srgbClr val="1B2E4F"/>
                          </a:solidFill>
                          <a:latin typeface="+mj-lt"/>
                        </a:rPr>
                        <a:t>Opening reception for an exhibition</a:t>
                      </a:r>
                    </a:p>
                    <a:p>
                      <a:r>
                        <a:rPr lang="en-US" sz="1300" dirty="0" smtClean="0">
                          <a:solidFill>
                            <a:srgbClr val="1B2E4F"/>
                          </a:solidFill>
                          <a:latin typeface="+mj-lt"/>
                        </a:rPr>
                        <a:t>Department open house</a:t>
                      </a:r>
                    </a:p>
                    <a:p>
                      <a:r>
                        <a:rPr lang="en-US" sz="1300" dirty="0" smtClean="0">
                          <a:solidFill>
                            <a:srgbClr val="1B2E4F"/>
                          </a:solidFill>
                          <a:latin typeface="+mj-lt"/>
                        </a:rPr>
                        <a:t>Library book club meeting</a:t>
                      </a:r>
                    </a:p>
                    <a:p>
                      <a:r>
                        <a:rPr lang="en-US" sz="1300" dirty="0" smtClean="0">
                          <a:solidFill>
                            <a:srgbClr val="1B2E4F"/>
                          </a:solidFill>
                          <a:latin typeface="+mj-lt"/>
                        </a:rPr>
                        <a:t>La Jolla Del Sol apartments extending for community building events</a:t>
                      </a:r>
                    </a:p>
                  </a:txBody>
                  <a:tcPr marL="91443" marR="91443"/>
                </a:tc>
              </a:tr>
            </a:tbl>
          </a:graphicData>
        </a:graphic>
      </p:graphicFrame>
      <p:sp>
        <p:nvSpPr>
          <p:cNvPr id="3" name="Title 2"/>
          <p:cNvSpPr>
            <a:spLocks noGrp="1"/>
          </p:cNvSpPr>
          <p:nvPr>
            <p:ph type="title"/>
          </p:nvPr>
        </p:nvSpPr>
        <p:spPr/>
        <p:txBody>
          <a:bodyPr/>
          <a:lstStyle/>
          <a:p>
            <a:r>
              <a:rPr lang="en-US" dirty="0" smtClean="0"/>
              <a:t>The Event Type</a:t>
            </a:r>
            <a:endParaRPr lang="en-US" dirty="0"/>
          </a:p>
        </p:txBody>
      </p:sp>
      <p:sp>
        <p:nvSpPr>
          <p:cNvPr id="6" name="Rectangle 5"/>
          <p:cNvSpPr/>
          <p:nvPr/>
        </p:nvSpPr>
        <p:spPr bwMode="auto">
          <a:xfrm>
            <a:off x="0" y="6607686"/>
            <a:ext cx="1752600" cy="250314"/>
          </a:xfrm>
          <a:prstGeom prst="rect">
            <a:avLst/>
          </a:prstGeom>
          <a:solidFill>
            <a:srgbClr val="92D050"/>
          </a:solidFill>
          <a:ln w="9525"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cSld>
  <p:clrMapOvr>
    <a:masterClrMapping/>
  </p:clrMapOvr>
  <p:transition spd="slow">
    <p:fade/>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676400" y="5943600"/>
            <a:ext cx="693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lgn="ctr">
              <a:spcBef>
                <a:spcPct val="0"/>
              </a:spcBef>
              <a:buClrTx/>
              <a:buFontTx/>
              <a:buNone/>
            </a:pPr>
            <a:r>
              <a:rPr lang="en-US" altLang="en-US" sz="2000">
                <a:solidFill>
                  <a:srgbClr val="1B2E4F"/>
                </a:solidFill>
                <a:latin typeface="Arial" pitchFamily="34" charset="0"/>
              </a:rPr>
              <a:t>Make sure at least one of your attachments are identified as a “receipt” and not just a “trip” attachment.</a:t>
            </a:r>
          </a:p>
        </p:txBody>
      </p:sp>
      <p:sp>
        <p:nvSpPr>
          <p:cNvPr id="50179" name="TextBox 1"/>
          <p:cNvSpPr txBox="1">
            <a:spLocks noChangeArrowheads="1"/>
          </p:cNvSpPr>
          <p:nvPr/>
        </p:nvSpPr>
        <p:spPr bwMode="auto">
          <a:xfrm>
            <a:off x="1600200" y="1600200"/>
            <a:ext cx="68580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spcAft>
                <a:spcPts val="600"/>
              </a:spcAft>
              <a:buClrTx/>
              <a:buFont typeface="Arial" pitchFamily="34" charset="0"/>
              <a:buChar char="•"/>
            </a:pPr>
            <a:r>
              <a:rPr lang="en-US" altLang="en-US" sz="2000">
                <a:solidFill>
                  <a:srgbClr val="1B2E4F"/>
                </a:solidFill>
                <a:latin typeface="Arial" pitchFamily="34" charset="0"/>
              </a:rPr>
              <a:t>Argh!  The system is telling me that I cannot submit because there are receipts missing – BUT THEY ARE ATTACHED!</a:t>
            </a:r>
          </a:p>
        </p:txBody>
      </p:sp>
      <p:pic>
        <p:nvPicPr>
          <p:cNvPr id="50180" name="Picture 2" descr="http://3.bp.blogspot.com/_N59rf3WZ7bM/TOVuyEhrcyI/AAAAAAAAADc/ey7-SQ0SHdg/s1600/frustratio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2514600"/>
            <a:ext cx="3048000" cy="299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NEED A RECEIPT?</a:t>
            </a:r>
          </a:p>
        </p:txBody>
      </p:sp>
    </p:spTree>
    <p:extLst>
      <p:ext uri="{BB962C8B-B14F-4D97-AF65-F5344CB8AC3E}">
        <p14:creationId xmlns:p14="http://schemas.microsoft.com/office/powerpoint/2010/main" val="320807883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afterEffect">
                                  <p:stCondLst>
                                    <p:cond delay="1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extBox 1"/>
          <p:cNvSpPr txBox="1">
            <a:spLocks noChangeArrowheads="1"/>
          </p:cNvSpPr>
          <p:nvPr/>
        </p:nvSpPr>
        <p:spPr bwMode="auto">
          <a:xfrm>
            <a:off x="1752600" y="1752600"/>
            <a:ext cx="6705600" cy="209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spcAft>
                <a:spcPts val="600"/>
              </a:spcAft>
              <a:buClrTx/>
              <a:buFont typeface="Arial" pitchFamily="34" charset="0"/>
              <a:buChar char="•"/>
            </a:pPr>
            <a:r>
              <a:rPr lang="en-US" altLang="en-US" sz="2000">
                <a:solidFill>
                  <a:srgbClr val="1B2E4F"/>
                </a:solidFill>
                <a:latin typeface="Arial" pitchFamily="34" charset="0"/>
              </a:rPr>
              <a:t>Describe the steps the department/traveler has done to try to get duplicate receipt(s) from vendor(s)</a:t>
            </a:r>
          </a:p>
          <a:p>
            <a:pPr>
              <a:spcBef>
                <a:spcPct val="0"/>
              </a:spcBef>
              <a:spcAft>
                <a:spcPts val="600"/>
              </a:spcAft>
              <a:buClrTx/>
              <a:buFont typeface="Arial" pitchFamily="34" charset="0"/>
              <a:buChar char="•"/>
            </a:pPr>
            <a:r>
              <a:rPr lang="en-US" altLang="en-US" sz="2000">
                <a:solidFill>
                  <a:srgbClr val="1B2E4F"/>
                </a:solidFill>
                <a:latin typeface="Arial" pitchFamily="34" charset="0"/>
              </a:rPr>
              <a:t>What will the traveler/department do to avoid it from happening in the future</a:t>
            </a:r>
          </a:p>
          <a:p>
            <a:pPr>
              <a:spcBef>
                <a:spcPct val="0"/>
              </a:spcBef>
              <a:spcAft>
                <a:spcPts val="600"/>
              </a:spcAft>
              <a:buClrTx/>
              <a:buFont typeface="Arial" pitchFamily="34" charset="0"/>
              <a:buChar char="•"/>
            </a:pPr>
            <a:r>
              <a:rPr lang="en-US" altLang="en-US" sz="2000">
                <a:solidFill>
                  <a:srgbClr val="1B2E4F"/>
                </a:solidFill>
                <a:latin typeface="Arial" pitchFamily="34" charset="0"/>
              </a:rPr>
              <a:t>Redact credit card statements to remove account numbers, home addresses, and personal purchases</a:t>
            </a:r>
          </a:p>
        </p:txBody>
      </p:sp>
      <p:sp>
        <p:nvSpPr>
          <p:cNvPr id="7" name="TextBox 6"/>
          <p:cNvSpPr txBox="1">
            <a:spLocks noChangeArrowheads="1"/>
          </p:cNvSpPr>
          <p:nvPr/>
        </p:nvSpPr>
        <p:spPr bwMode="auto">
          <a:xfrm>
            <a:off x="762000" y="5334000"/>
            <a:ext cx="7848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lgn="ctr">
              <a:spcBef>
                <a:spcPct val="0"/>
              </a:spcBef>
              <a:buClrTx/>
              <a:buFontTx/>
              <a:buNone/>
            </a:pPr>
            <a:r>
              <a:rPr lang="en-US" altLang="en-US" sz="2000">
                <a:solidFill>
                  <a:srgbClr val="1B2E4F"/>
                </a:solidFill>
                <a:latin typeface="Arial" pitchFamily="34" charset="0"/>
              </a:rPr>
              <a:t>Stay away from those “package” deals!</a:t>
            </a:r>
          </a:p>
        </p:txBody>
      </p:sp>
      <p:sp>
        <p:nvSpPr>
          <p:cNvPr id="51204"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WHAT TO DO IF THERE IS A LOST RECEIPT?</a:t>
            </a:r>
          </a:p>
        </p:txBody>
      </p:sp>
    </p:spTree>
    <p:extLst>
      <p:ext uri="{BB962C8B-B14F-4D97-AF65-F5344CB8AC3E}">
        <p14:creationId xmlns:p14="http://schemas.microsoft.com/office/powerpoint/2010/main" val="259587112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75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75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extBox 1"/>
          <p:cNvSpPr txBox="1">
            <a:spLocks noChangeArrowheads="1"/>
          </p:cNvSpPr>
          <p:nvPr/>
        </p:nvSpPr>
        <p:spPr bwMode="auto">
          <a:xfrm>
            <a:off x="6019800" y="1371600"/>
            <a:ext cx="2895600" cy="4770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spcAft>
                <a:spcPts val="600"/>
              </a:spcAft>
              <a:buClrTx/>
              <a:buFont typeface="Arial" pitchFamily="34" charset="0"/>
              <a:buChar char="•"/>
            </a:pPr>
            <a:r>
              <a:rPr lang="en-US" altLang="en-US" sz="1700">
                <a:solidFill>
                  <a:srgbClr val="1B2E4F"/>
                </a:solidFill>
                <a:latin typeface="Arial" pitchFamily="34" charset="0"/>
              </a:rPr>
              <a:t>This page summarizes all of the expenses and charges to the index for this trip</a:t>
            </a:r>
          </a:p>
          <a:p>
            <a:pPr>
              <a:spcBef>
                <a:spcPct val="0"/>
              </a:spcBef>
              <a:spcAft>
                <a:spcPts val="600"/>
              </a:spcAft>
              <a:buClrTx/>
              <a:buFont typeface="Arial" pitchFamily="34" charset="0"/>
              <a:buChar char="•"/>
            </a:pPr>
            <a:r>
              <a:rPr lang="en-US" altLang="en-US" sz="1700">
                <a:solidFill>
                  <a:srgbClr val="1B2E4F"/>
                </a:solidFill>
                <a:latin typeface="Arial" pitchFamily="34" charset="0"/>
              </a:rPr>
              <a:t>Click on ‘I Agree’ to certify the trip as preparer</a:t>
            </a:r>
          </a:p>
          <a:p>
            <a:pPr>
              <a:spcBef>
                <a:spcPct val="0"/>
              </a:spcBef>
              <a:spcAft>
                <a:spcPts val="600"/>
              </a:spcAft>
              <a:buClrTx/>
              <a:buFont typeface="Arial" pitchFamily="34" charset="0"/>
              <a:buChar char="•"/>
            </a:pPr>
            <a:r>
              <a:rPr lang="en-US" altLang="en-US" sz="1700">
                <a:solidFill>
                  <a:srgbClr val="1B2E4F"/>
                </a:solidFill>
                <a:latin typeface="Arial" pitchFamily="34" charset="0"/>
              </a:rPr>
              <a:t>This will generate an email with a link to the traveler (employee only) requesting their certification</a:t>
            </a:r>
          </a:p>
          <a:p>
            <a:pPr>
              <a:spcBef>
                <a:spcPct val="0"/>
              </a:spcBef>
              <a:spcAft>
                <a:spcPts val="600"/>
              </a:spcAft>
              <a:buClrTx/>
              <a:buFont typeface="Arial" pitchFamily="34" charset="0"/>
              <a:buChar char="•"/>
            </a:pPr>
            <a:r>
              <a:rPr lang="en-US" altLang="en-US" sz="1700">
                <a:solidFill>
                  <a:srgbClr val="1B2E4F"/>
                </a:solidFill>
                <a:latin typeface="Arial" pitchFamily="34" charset="0"/>
              </a:rPr>
              <a:t>After the traveler certifies, an email will be generated to the dept. approver for final approval of this trip</a:t>
            </a:r>
          </a:p>
        </p:txBody>
      </p:sp>
      <p:pic>
        <p:nvPicPr>
          <p:cNvPr id="5222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0025" y="1114425"/>
            <a:ext cx="5819775" cy="5754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Oval 1"/>
          <p:cNvSpPr/>
          <p:nvPr/>
        </p:nvSpPr>
        <p:spPr bwMode="auto">
          <a:xfrm>
            <a:off x="4191000" y="2790825"/>
            <a:ext cx="1828800" cy="966788"/>
          </a:xfrm>
          <a:prstGeom prst="ellipse">
            <a:avLst/>
          </a:prstGeom>
          <a:noFill/>
          <a:ln w="38100">
            <a:headEnd type="none" w="med" len="med"/>
            <a:tailEnd type="none" w="med" len="med"/>
          </a:ln>
          <a:extLst/>
        </p:spPr>
        <p:style>
          <a:lnRef idx="2">
            <a:schemeClr val="accent2"/>
          </a:lnRef>
          <a:fillRef idx="1">
            <a:schemeClr val="lt1"/>
          </a:fillRef>
          <a:effectRef idx="0">
            <a:schemeClr val="accent2"/>
          </a:effectRef>
          <a:fontRef idx="minor">
            <a:schemeClr val="dk1"/>
          </a:fontRef>
        </p:style>
        <p:txBody>
          <a:bodyPr/>
          <a:lstStyle/>
          <a:p>
            <a:pPr>
              <a:defRPr/>
            </a:pPr>
            <a:endParaRPr lang="en-US">
              <a:solidFill>
                <a:srgbClr val="000000"/>
              </a:solidFill>
              <a:latin typeface="Arial" charset="0"/>
            </a:endParaRPr>
          </a:p>
        </p:txBody>
      </p:sp>
      <p:sp>
        <p:nvSpPr>
          <p:cNvPr id="52229"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CLAIMING EXPENSES – REVIEW &amp; SUBMIT </a:t>
            </a:r>
          </a:p>
        </p:txBody>
      </p:sp>
    </p:spTree>
    <p:extLst>
      <p:ext uri="{BB962C8B-B14F-4D97-AF65-F5344CB8AC3E}">
        <p14:creationId xmlns:p14="http://schemas.microsoft.com/office/powerpoint/2010/main" val="16259052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nvGraphicFramePr>
        <p:xfrm>
          <a:off x="1752600" y="1371600"/>
          <a:ext cx="6781800" cy="4699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3251"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APPROVAL PROCESS</a:t>
            </a:r>
          </a:p>
        </p:txBody>
      </p:sp>
    </p:spTree>
    <p:extLst>
      <p:ext uri="{BB962C8B-B14F-4D97-AF65-F5344CB8AC3E}">
        <p14:creationId xmlns:p14="http://schemas.microsoft.com/office/powerpoint/2010/main" val="725887087"/>
      </p:ext>
    </p:extLst>
  </p:cSld>
  <p:clrMapOvr>
    <a:masterClrMapping/>
  </p:clrMapOvr>
  <p:transition spd="slow">
    <p:fade/>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a:spLocks noChangeArrowheads="1"/>
          </p:cNvSpPr>
          <p:nvPr/>
        </p:nvSpPr>
        <p:spPr bwMode="auto">
          <a:xfrm>
            <a:off x="1762125" y="900113"/>
            <a:ext cx="7115175" cy="277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spcAft>
                <a:spcPts val="1200"/>
              </a:spcAft>
              <a:buClrTx/>
              <a:buFontTx/>
              <a:buNone/>
            </a:pPr>
            <a:r>
              <a:rPr lang="en-US" altLang="en-US" sz="2200">
                <a:solidFill>
                  <a:srgbClr val="1B2E4F"/>
                </a:solidFill>
                <a:latin typeface="Arial" pitchFamily="34" charset="0"/>
              </a:rPr>
              <a:t>Yes, the email is the only way a UCSD Employee traveler can certify a trip.</a:t>
            </a:r>
          </a:p>
          <a:p>
            <a:pPr>
              <a:spcBef>
                <a:spcPct val="0"/>
              </a:spcBef>
              <a:spcAft>
                <a:spcPts val="1200"/>
              </a:spcAft>
              <a:buClrTx/>
              <a:buFontTx/>
              <a:buNone/>
            </a:pPr>
            <a:r>
              <a:rPr lang="en-US" altLang="en-US" sz="2200">
                <a:solidFill>
                  <a:srgbClr val="1B2E4F"/>
                </a:solidFill>
                <a:latin typeface="Arial" pitchFamily="34" charset="0"/>
              </a:rPr>
              <a:t>No, the travel office cannot regenerate the email to the traveler for certification.  But, a reminder email goes to the traveler every 8 days.</a:t>
            </a:r>
          </a:p>
          <a:p>
            <a:pPr>
              <a:spcBef>
                <a:spcPct val="0"/>
              </a:spcBef>
              <a:spcAft>
                <a:spcPts val="600"/>
              </a:spcAft>
              <a:buClrTx/>
              <a:buFontTx/>
              <a:buNone/>
            </a:pPr>
            <a:r>
              <a:rPr lang="en-US" altLang="en-US" sz="2200">
                <a:solidFill>
                  <a:srgbClr val="1B2E4F"/>
                </a:solidFill>
                <a:latin typeface="Arial" pitchFamily="34" charset="0"/>
              </a:rPr>
              <a:t>Also, preparer can go into the email defaults for the trip and resend the email.</a:t>
            </a:r>
          </a:p>
        </p:txBody>
      </p:sp>
      <p:sp>
        <p:nvSpPr>
          <p:cNvPr id="54275"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TRAVELER CERTIFICATION EMAILS</a:t>
            </a:r>
          </a:p>
        </p:txBody>
      </p:sp>
      <p:pic>
        <p:nvPicPr>
          <p:cNvPr id="54276"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3810000"/>
            <a:ext cx="6942138" cy="2500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262078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nvGraphicFramePr>
        <p:xfrm>
          <a:off x="1733550" y="1752600"/>
          <a:ext cx="7048500" cy="2955925"/>
        </p:xfrm>
        <a:graphic>
          <a:graphicData uri="http://schemas.openxmlformats.org/drawingml/2006/table">
            <a:tbl>
              <a:tblPr/>
              <a:tblGrid>
                <a:gridCol w="1752600"/>
                <a:gridCol w="5295900"/>
              </a:tblGrid>
              <a:tr h="1400038">
                <a:tc>
                  <a:txBody>
                    <a:bodyPr/>
                    <a:lstStyle/>
                    <a:p>
                      <a:r>
                        <a:rPr lang="en-US" sz="1800" b="1" dirty="0">
                          <a:solidFill>
                            <a:srgbClr val="1B2E4F"/>
                          </a:solidFill>
                        </a:rPr>
                        <a:t>Benefits to UC San Diego</a:t>
                      </a:r>
                      <a:endParaRPr lang="en-US" sz="1800" dirty="0">
                        <a:solidFill>
                          <a:srgbClr val="1B2E4F"/>
                        </a:solidFill>
                      </a:endParaRPr>
                    </a:p>
                  </a:txBody>
                  <a:tcPr marL="28287" marR="28287" marT="14146" marB="14146"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marL="61913" indent="0"/>
                      <a:r>
                        <a:rPr lang="en-US" sz="1800" dirty="0">
                          <a:solidFill>
                            <a:srgbClr val="1B2E4F"/>
                          </a:solidFill>
                        </a:rPr>
                        <a:t>Ensure that the anticipated benefits outweigh the costs. You might explore alternatives </a:t>
                      </a:r>
                      <a:r>
                        <a:rPr lang="en-US" sz="1800" dirty="0" smtClean="0">
                          <a:solidFill>
                            <a:srgbClr val="1B2E4F"/>
                          </a:solidFill>
                        </a:rPr>
                        <a:t>that </a:t>
                      </a:r>
                      <a:r>
                        <a:rPr lang="en-US" sz="1800" dirty="0">
                          <a:solidFill>
                            <a:srgbClr val="1B2E4F"/>
                          </a:solidFill>
                        </a:rPr>
                        <a:t>would be equally effective in accomplishing the desired objectives</a:t>
                      </a:r>
                      <a:r>
                        <a:rPr lang="en-US" sz="1800" dirty="0" smtClean="0">
                          <a:solidFill>
                            <a:srgbClr val="1B2E4F"/>
                          </a:solidFill>
                        </a:rPr>
                        <a:t>.  (</a:t>
                      </a:r>
                      <a:r>
                        <a:rPr lang="en-US" sz="1800" i="1" dirty="0" smtClean="0">
                          <a:solidFill>
                            <a:srgbClr val="1B2E4F"/>
                          </a:solidFill>
                        </a:rPr>
                        <a:t>I.e.,</a:t>
                      </a:r>
                      <a:r>
                        <a:rPr lang="en-US" sz="1800" i="0" baseline="0" dirty="0" smtClean="0">
                          <a:solidFill>
                            <a:srgbClr val="1B2E4F"/>
                          </a:solidFill>
                        </a:rPr>
                        <a:t> p</a:t>
                      </a:r>
                      <a:r>
                        <a:rPr lang="en-US" sz="1800" dirty="0" smtClean="0">
                          <a:solidFill>
                            <a:srgbClr val="1B2E4F"/>
                          </a:solidFill>
                        </a:rPr>
                        <a:t>rivate car</a:t>
                      </a:r>
                      <a:r>
                        <a:rPr lang="en-US" sz="1800" baseline="0" dirty="0" smtClean="0">
                          <a:solidFill>
                            <a:srgbClr val="1B2E4F"/>
                          </a:solidFill>
                        </a:rPr>
                        <a:t> service versus car rental.)</a:t>
                      </a:r>
                      <a:endParaRPr lang="en-US" sz="1800" dirty="0">
                        <a:solidFill>
                          <a:srgbClr val="1B2E4F"/>
                        </a:solidFill>
                      </a:endParaRPr>
                    </a:p>
                  </a:txBody>
                  <a:tcPr marL="28287" marR="28287" marT="14146" marB="14146"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r>
              <a:tr h="1555887">
                <a:tc>
                  <a:txBody>
                    <a:bodyPr/>
                    <a:lstStyle/>
                    <a:p>
                      <a:r>
                        <a:rPr lang="en-US" sz="1800" b="1" dirty="0">
                          <a:solidFill>
                            <a:srgbClr val="1B2E4F"/>
                          </a:solidFill>
                        </a:rPr>
                        <a:t>Tax issues</a:t>
                      </a:r>
                      <a:endParaRPr lang="en-US" sz="1800" dirty="0">
                        <a:solidFill>
                          <a:srgbClr val="1B2E4F"/>
                        </a:solidFill>
                      </a:endParaRPr>
                    </a:p>
                  </a:txBody>
                  <a:tcPr marL="28287" marR="28287" marT="14146" marB="14146"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228600" indent="-114300">
                        <a:buFont typeface="Arial"/>
                        <a:buChar char="•"/>
                      </a:pPr>
                      <a:r>
                        <a:rPr lang="en-US" sz="1800" dirty="0" smtClean="0">
                          <a:solidFill>
                            <a:srgbClr val="1B2E4F"/>
                          </a:solidFill>
                        </a:rPr>
                        <a:t>The </a:t>
                      </a:r>
                      <a:r>
                        <a:rPr lang="en-US" sz="1800" kern="1200" dirty="0">
                          <a:solidFill>
                            <a:srgbClr val="1B2E4F"/>
                          </a:solidFill>
                          <a:latin typeface="+mn-lt"/>
                          <a:ea typeface="+mn-ea"/>
                          <a:cs typeface="+mn-cs"/>
                        </a:rPr>
                        <a:t>expenses are lavish or extravagant for the type of </a:t>
                      </a:r>
                      <a:r>
                        <a:rPr lang="en-US" sz="1800" kern="1200" dirty="0" smtClean="0">
                          <a:solidFill>
                            <a:srgbClr val="1B2E4F"/>
                          </a:solidFill>
                          <a:latin typeface="+mn-lt"/>
                          <a:ea typeface="+mn-ea"/>
                          <a:cs typeface="+mn-cs"/>
                        </a:rPr>
                        <a:t>travel. </a:t>
                      </a:r>
                      <a:endParaRPr lang="en-US" sz="1800" kern="1200" dirty="0">
                        <a:solidFill>
                          <a:srgbClr val="1B2E4F"/>
                        </a:solidFill>
                        <a:latin typeface="+mn-lt"/>
                        <a:ea typeface="+mn-ea"/>
                        <a:cs typeface="+mn-cs"/>
                      </a:endParaRPr>
                    </a:p>
                    <a:p>
                      <a:pPr marL="228600" indent="-114300">
                        <a:buFont typeface="Arial"/>
                        <a:buChar char="•"/>
                      </a:pPr>
                      <a:r>
                        <a:rPr lang="en-US" sz="1800" kern="1200" dirty="0">
                          <a:solidFill>
                            <a:srgbClr val="1B2E4F"/>
                          </a:solidFill>
                          <a:latin typeface="+mn-lt"/>
                          <a:ea typeface="+mn-ea"/>
                          <a:cs typeface="+mn-cs"/>
                        </a:rPr>
                        <a:t>The </a:t>
                      </a:r>
                      <a:r>
                        <a:rPr lang="en-US" sz="1800" kern="1200" dirty="0" smtClean="0">
                          <a:solidFill>
                            <a:srgbClr val="1B2E4F"/>
                          </a:solidFill>
                          <a:latin typeface="+mn-lt"/>
                          <a:ea typeface="+mn-ea"/>
                          <a:cs typeface="+mn-cs"/>
                        </a:rPr>
                        <a:t>travel </a:t>
                      </a:r>
                      <a:r>
                        <a:rPr lang="en-US" sz="1800" kern="1200" dirty="0">
                          <a:solidFill>
                            <a:srgbClr val="1B2E4F"/>
                          </a:solidFill>
                          <a:latin typeface="+mn-lt"/>
                          <a:ea typeface="+mn-ea"/>
                          <a:cs typeface="+mn-cs"/>
                        </a:rPr>
                        <a:t>is not directly related to the employee's </a:t>
                      </a:r>
                      <a:r>
                        <a:rPr lang="en-US" sz="1800" kern="1200" dirty="0" smtClean="0">
                          <a:solidFill>
                            <a:srgbClr val="1B2E4F"/>
                          </a:solidFill>
                          <a:latin typeface="+mn-lt"/>
                          <a:ea typeface="+mn-ea"/>
                          <a:cs typeface="+mn-cs"/>
                        </a:rPr>
                        <a:t>job or otherwise qualifies as a UC San Diego business expense. </a:t>
                      </a:r>
                    </a:p>
                  </a:txBody>
                  <a:tcPr marL="28287" marR="28287" marT="14146" marB="14146"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tr>
            </a:tbl>
          </a:graphicData>
        </a:graphic>
      </p:graphicFrame>
      <p:sp>
        <p:nvSpPr>
          <p:cNvPr id="7" name="TextBox 6"/>
          <p:cNvSpPr txBox="1"/>
          <p:nvPr/>
        </p:nvSpPr>
        <p:spPr>
          <a:xfrm>
            <a:off x="1752600" y="5546725"/>
            <a:ext cx="6781800" cy="646113"/>
          </a:xfrm>
          <a:prstGeom prst="rect">
            <a:avLst/>
          </a:prstGeom>
          <a:noFill/>
        </p:spPr>
        <p:txBody>
          <a:bodyPr>
            <a:spAutoFit/>
          </a:bodyPr>
          <a:lstStyle/>
          <a:p>
            <a:pPr>
              <a:defRPr/>
            </a:pPr>
            <a:r>
              <a:rPr lang="en-US" sz="1800" dirty="0">
                <a:solidFill>
                  <a:schemeClr val="accent1">
                    <a:lumMod val="75000"/>
                  </a:schemeClr>
                </a:solidFill>
              </a:rPr>
              <a:t>This is why the “purpose” description is so important and why there has been some “refining” of procedures.</a:t>
            </a:r>
          </a:p>
        </p:txBody>
      </p:sp>
      <p:cxnSp>
        <p:nvCxnSpPr>
          <p:cNvPr id="8" name="Straight Arrow Connector 7"/>
          <p:cNvCxnSpPr/>
          <p:nvPr/>
        </p:nvCxnSpPr>
        <p:spPr>
          <a:xfrm flipV="1">
            <a:off x="2286000" y="4495800"/>
            <a:ext cx="0" cy="1050925"/>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sp>
        <p:nvSpPr>
          <p:cNvPr id="55307"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APPROVAL CONSIDERATIONS</a:t>
            </a:r>
          </a:p>
        </p:txBody>
      </p:sp>
    </p:spTree>
    <p:extLst>
      <p:ext uri="{BB962C8B-B14F-4D97-AF65-F5344CB8AC3E}">
        <p14:creationId xmlns:p14="http://schemas.microsoft.com/office/powerpoint/2010/main" val="3007537754"/>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5"/>
          <p:cNvSpPr>
            <a:spLocks noChangeArrowheads="1"/>
          </p:cNvSpPr>
          <p:nvPr/>
        </p:nvSpPr>
        <p:spPr bwMode="auto">
          <a:xfrm>
            <a:off x="0" y="2667000"/>
            <a:ext cx="9144000"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lgn="ctr">
              <a:spcBef>
                <a:spcPts val="600"/>
              </a:spcBef>
              <a:buClrTx/>
              <a:buFontTx/>
              <a:buNone/>
            </a:pPr>
            <a:r>
              <a:rPr lang="en-US" altLang="en-US" sz="3600">
                <a:solidFill>
                  <a:srgbClr val="2D3F6E"/>
                </a:solidFill>
                <a:latin typeface="Arial" pitchFamily="34" charset="0"/>
              </a:rPr>
              <a:t>Enhancements!</a:t>
            </a:r>
            <a:endParaRPr lang="en-US" altLang="en-US" sz="2400">
              <a:solidFill>
                <a:srgbClr val="BC5812"/>
              </a:solidFill>
              <a:latin typeface="Arial" pitchFamily="34" charset="0"/>
            </a:endParaRPr>
          </a:p>
        </p:txBody>
      </p:sp>
    </p:spTree>
    <p:extLst>
      <p:ext uri="{BB962C8B-B14F-4D97-AF65-F5344CB8AC3E}">
        <p14:creationId xmlns:p14="http://schemas.microsoft.com/office/powerpoint/2010/main" val="4105736863"/>
      </p:ext>
    </p:extLst>
  </p:cSld>
  <p:clrMapOvr>
    <a:masterClrMapping/>
  </p:clrMapOvr>
  <p:transition spd="slow">
    <p:fade/>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ENHANCEMENTS</a:t>
            </a:r>
          </a:p>
        </p:txBody>
      </p:sp>
      <p:sp>
        <p:nvSpPr>
          <p:cNvPr id="57347" name="TextBox 8"/>
          <p:cNvSpPr txBox="1">
            <a:spLocks noChangeArrowheads="1"/>
          </p:cNvSpPr>
          <p:nvPr/>
        </p:nvSpPr>
        <p:spPr bwMode="auto">
          <a:xfrm>
            <a:off x="1981200" y="1295400"/>
            <a:ext cx="6781800" cy="45704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spcAft>
                <a:spcPts val="600"/>
              </a:spcAft>
              <a:buClrTx/>
              <a:buFontTx/>
              <a:buNone/>
            </a:pPr>
            <a:r>
              <a:rPr lang="en-US" altLang="en-US" sz="2400" b="1" dirty="0">
                <a:solidFill>
                  <a:srgbClr val="1B2E4F"/>
                </a:solidFill>
                <a:latin typeface="Arial" pitchFamily="34" charset="0"/>
              </a:rPr>
              <a:t>Canceling Trips (current)</a:t>
            </a:r>
          </a:p>
          <a:p>
            <a:pPr lvl="1">
              <a:spcBef>
                <a:spcPct val="0"/>
              </a:spcBef>
              <a:spcAft>
                <a:spcPts val="1200"/>
              </a:spcAft>
              <a:buClrTx/>
              <a:buFontTx/>
              <a:buNone/>
            </a:pPr>
            <a:r>
              <a:rPr lang="en-US" altLang="en-US" sz="2000" dirty="0">
                <a:solidFill>
                  <a:srgbClr val="1B2E4F"/>
                </a:solidFill>
                <a:latin typeface="Arial" pitchFamily="34" charset="0"/>
              </a:rPr>
              <a:t>The preparer can cancel all trips as long as there </a:t>
            </a:r>
            <a:r>
              <a:rPr lang="en-US" altLang="en-US" sz="2000" dirty="0" smtClean="0">
                <a:solidFill>
                  <a:srgbClr val="1B2E4F"/>
                </a:solidFill>
                <a:latin typeface="Arial" pitchFamily="34" charset="0"/>
              </a:rPr>
              <a:t>are no prepayments </a:t>
            </a:r>
            <a:r>
              <a:rPr lang="en-US" altLang="en-US" sz="2000" dirty="0">
                <a:solidFill>
                  <a:srgbClr val="1B2E4F"/>
                </a:solidFill>
                <a:latin typeface="Arial" pitchFamily="34" charset="0"/>
              </a:rPr>
              <a:t>requested or issued</a:t>
            </a:r>
          </a:p>
          <a:p>
            <a:pPr>
              <a:spcBef>
                <a:spcPct val="0"/>
              </a:spcBef>
              <a:buClrTx/>
              <a:buFontTx/>
              <a:buNone/>
            </a:pPr>
            <a:r>
              <a:rPr lang="en-US" altLang="en-US" sz="2400" b="1" dirty="0">
                <a:solidFill>
                  <a:srgbClr val="1B2E4F"/>
                </a:solidFill>
                <a:latin typeface="Arial" pitchFamily="34" charset="0"/>
              </a:rPr>
              <a:t>Customizing Email Defaults (current)</a:t>
            </a:r>
          </a:p>
          <a:p>
            <a:pPr lvl="1">
              <a:spcBef>
                <a:spcPct val="0"/>
              </a:spcBef>
              <a:spcAft>
                <a:spcPts val="1200"/>
              </a:spcAft>
              <a:buClrTx/>
              <a:buFontTx/>
              <a:buNone/>
            </a:pPr>
            <a:r>
              <a:rPr lang="en-US" altLang="en-US" sz="2000" dirty="0">
                <a:solidFill>
                  <a:srgbClr val="1B2E4F"/>
                </a:solidFill>
                <a:latin typeface="Arial" pitchFamily="34" charset="0"/>
              </a:rPr>
              <a:t>The preparer can set up default email settings for all future trips and may modify </a:t>
            </a:r>
            <a:r>
              <a:rPr lang="en-US" altLang="en-US" sz="2000" dirty="0" smtClean="0">
                <a:solidFill>
                  <a:srgbClr val="1B2E4F"/>
                </a:solidFill>
                <a:latin typeface="Arial" pitchFamily="34" charset="0"/>
              </a:rPr>
              <a:t>settings </a:t>
            </a:r>
            <a:r>
              <a:rPr lang="en-US" altLang="en-US" sz="2000" dirty="0">
                <a:solidFill>
                  <a:srgbClr val="1B2E4F"/>
                </a:solidFill>
                <a:latin typeface="Arial" pitchFamily="34" charset="0"/>
              </a:rPr>
              <a:t>at the trip </a:t>
            </a:r>
            <a:r>
              <a:rPr lang="en-US" altLang="en-US" sz="2000" dirty="0" smtClean="0">
                <a:solidFill>
                  <a:srgbClr val="1B2E4F"/>
                </a:solidFill>
                <a:latin typeface="Arial" pitchFamily="34" charset="0"/>
              </a:rPr>
              <a:t>level</a:t>
            </a:r>
          </a:p>
          <a:p>
            <a:pPr>
              <a:spcBef>
                <a:spcPct val="0"/>
              </a:spcBef>
              <a:buClrTx/>
              <a:buFontTx/>
              <a:buNone/>
            </a:pPr>
            <a:r>
              <a:rPr lang="en-US" altLang="en-US" sz="2400" b="1" dirty="0" smtClean="0">
                <a:solidFill>
                  <a:srgbClr val="1B2E4F"/>
                </a:solidFill>
                <a:latin typeface="Arial" pitchFamily="34" charset="0"/>
              </a:rPr>
              <a:t>Mileage </a:t>
            </a:r>
            <a:r>
              <a:rPr lang="en-US" altLang="en-US" sz="2400" b="1" dirty="0">
                <a:solidFill>
                  <a:srgbClr val="1B2E4F"/>
                </a:solidFill>
                <a:latin typeface="Arial" pitchFamily="34" charset="0"/>
              </a:rPr>
              <a:t>only claims (future)</a:t>
            </a:r>
          </a:p>
          <a:p>
            <a:pPr lvl="1">
              <a:spcBef>
                <a:spcPct val="0"/>
              </a:spcBef>
              <a:spcAft>
                <a:spcPts val="1200"/>
              </a:spcAft>
              <a:buClrTx/>
              <a:buFontTx/>
              <a:buNone/>
            </a:pPr>
            <a:r>
              <a:rPr lang="en-US" altLang="en-US" sz="2000" dirty="0">
                <a:solidFill>
                  <a:srgbClr val="1B2E4F"/>
                </a:solidFill>
                <a:latin typeface="Arial" pitchFamily="34" charset="0"/>
              </a:rPr>
              <a:t>One step process – no longer need to preapprove and then process</a:t>
            </a:r>
          </a:p>
          <a:p>
            <a:pPr>
              <a:spcBef>
                <a:spcPct val="0"/>
              </a:spcBef>
              <a:buClrTx/>
              <a:buFontTx/>
              <a:buNone/>
            </a:pPr>
            <a:r>
              <a:rPr lang="en-US" altLang="en-US" sz="2400" b="1" dirty="0">
                <a:solidFill>
                  <a:srgbClr val="1B2E4F"/>
                </a:solidFill>
                <a:latin typeface="Arial" pitchFamily="34" charset="0"/>
              </a:rPr>
              <a:t>Email reminders to reconcile trips (future)</a:t>
            </a:r>
          </a:p>
          <a:p>
            <a:pPr lvl="1">
              <a:spcBef>
                <a:spcPct val="0"/>
              </a:spcBef>
              <a:buClrTx/>
              <a:buFontTx/>
              <a:buNone/>
            </a:pPr>
            <a:r>
              <a:rPr lang="en-US" altLang="en-US" sz="2000" dirty="0">
                <a:solidFill>
                  <a:srgbClr val="1B2E4F"/>
                </a:solidFill>
                <a:latin typeface="Arial" pitchFamily="34" charset="0"/>
              </a:rPr>
              <a:t>Email reminder option for traveler and preparer when the trip is 7 to 10 days past the reconciliation date</a:t>
            </a:r>
          </a:p>
        </p:txBody>
      </p:sp>
    </p:spTree>
    <p:extLst>
      <p:ext uri="{BB962C8B-B14F-4D97-AF65-F5344CB8AC3E}">
        <p14:creationId xmlns:p14="http://schemas.microsoft.com/office/powerpoint/2010/main" val="2750895144"/>
      </p:ext>
    </p:extLst>
  </p:cSld>
  <p:clrMapOvr>
    <a:masterClrMapping/>
  </p:clrMapOvr>
  <p:transition spd="slow">
    <p:fade/>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ENHANCEMENTS</a:t>
            </a:r>
          </a:p>
        </p:txBody>
      </p:sp>
      <p:sp>
        <p:nvSpPr>
          <p:cNvPr id="58371" name="TextBox 1"/>
          <p:cNvSpPr txBox="1">
            <a:spLocks noChangeArrowheads="1"/>
          </p:cNvSpPr>
          <p:nvPr/>
        </p:nvSpPr>
        <p:spPr bwMode="auto">
          <a:xfrm>
            <a:off x="1676400" y="1219200"/>
            <a:ext cx="6905625"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buClrTx/>
              <a:buFontTx/>
              <a:buNone/>
            </a:pPr>
            <a:r>
              <a:rPr lang="en-US" altLang="en-US" sz="2000">
                <a:solidFill>
                  <a:srgbClr val="1B2E4F"/>
                </a:solidFill>
                <a:latin typeface="Arial" pitchFamily="34" charset="0"/>
              </a:rPr>
              <a:t>The process for requesting approval of “Exception to Policy” has been simplified.  The Department approver no longer needs to use the “Send for Review” to the Travel Team.  This enhancement allows preparers to request approval of an exception to policy during the process of claiming expenses.  The feature is found on the “Review and Submit” tab.</a:t>
            </a:r>
          </a:p>
        </p:txBody>
      </p:sp>
      <p:sp>
        <p:nvSpPr>
          <p:cNvPr id="58372" name="Text Box 4"/>
          <p:cNvSpPr txBox="1">
            <a:spLocks noChangeArrowheads="1"/>
          </p:cNvSpPr>
          <p:nvPr/>
        </p:nvSpPr>
        <p:spPr bwMode="auto">
          <a:xfrm>
            <a:off x="2133600" y="773113"/>
            <a:ext cx="3505200" cy="3698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1800" b="1">
                <a:solidFill>
                  <a:srgbClr val="1B2E4F"/>
                </a:solidFill>
                <a:latin typeface="Arial" pitchFamily="34" charset="0"/>
              </a:rPr>
              <a:t>Exceptions to Policy</a:t>
            </a:r>
          </a:p>
        </p:txBody>
      </p:sp>
      <p:pic>
        <p:nvPicPr>
          <p:cNvPr id="58373" name="Picture 4" descr="cid:image005.jpg@01D00012.16B275B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51088" y="4065588"/>
            <a:ext cx="5813425"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4" name="Picture 5" descr="cid:image002.jpg@01D00012.16B275B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98688" y="3608388"/>
            <a:ext cx="6335712"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55800182"/>
      </p:ext>
    </p:extLst>
  </p:cSld>
  <p:clrMapOvr>
    <a:masterClrMapping/>
  </p:clrMapOvr>
  <p:transition spd="slow">
    <p:fade/>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ENHANCEMENTS</a:t>
            </a:r>
          </a:p>
        </p:txBody>
      </p:sp>
      <p:sp>
        <p:nvSpPr>
          <p:cNvPr id="59395" name="TextBox 8"/>
          <p:cNvSpPr txBox="1">
            <a:spLocks noChangeArrowheads="1"/>
          </p:cNvSpPr>
          <p:nvPr/>
        </p:nvSpPr>
        <p:spPr bwMode="auto">
          <a:xfrm>
            <a:off x="1871663" y="990600"/>
            <a:ext cx="67818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800100" indent="-34290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0"/>
              </a:spcBef>
              <a:spcAft>
                <a:spcPts val="600"/>
              </a:spcAft>
              <a:buClrTx/>
              <a:buFontTx/>
              <a:buNone/>
            </a:pPr>
            <a:r>
              <a:rPr lang="en-US" altLang="en-US" sz="2400" b="1" dirty="0">
                <a:solidFill>
                  <a:srgbClr val="1B2E4F"/>
                </a:solidFill>
                <a:latin typeface="Arial" pitchFamily="34" charset="0"/>
              </a:rPr>
              <a:t>Local hotels</a:t>
            </a:r>
          </a:p>
          <a:p>
            <a:pPr lvl="1">
              <a:spcBef>
                <a:spcPct val="0"/>
              </a:spcBef>
              <a:spcAft>
                <a:spcPts val="1200"/>
              </a:spcAft>
              <a:buClrTx/>
              <a:buFont typeface="Arial" pitchFamily="34" charset="0"/>
              <a:buChar char="•"/>
            </a:pPr>
            <a:r>
              <a:rPr lang="en-US" altLang="en-US" sz="2000" dirty="0">
                <a:solidFill>
                  <a:srgbClr val="1B2E4F"/>
                </a:solidFill>
                <a:latin typeface="Arial" pitchFamily="34" charset="0"/>
              </a:rPr>
              <a:t>You may now book local hotels through Connexxus and they will be direct billed (same as with airfare).</a:t>
            </a:r>
          </a:p>
          <a:p>
            <a:pPr lvl="1">
              <a:spcBef>
                <a:spcPct val="0"/>
              </a:spcBef>
              <a:spcAft>
                <a:spcPts val="1200"/>
              </a:spcAft>
              <a:buClrTx/>
              <a:buFont typeface="Arial" pitchFamily="34" charset="0"/>
              <a:buChar char="•"/>
            </a:pPr>
            <a:r>
              <a:rPr lang="en-US" altLang="en-US" sz="2000" dirty="0">
                <a:solidFill>
                  <a:srgbClr val="1B2E4F"/>
                </a:solidFill>
                <a:latin typeface="Arial" pitchFamily="34" charset="0"/>
              </a:rPr>
              <a:t>No need to request a prepayment check to be sent to the hotel</a:t>
            </a:r>
          </a:p>
          <a:p>
            <a:pPr lvl="1">
              <a:spcBef>
                <a:spcPct val="0"/>
              </a:spcBef>
              <a:spcAft>
                <a:spcPts val="1200"/>
              </a:spcAft>
              <a:buClrTx/>
              <a:buFont typeface="Arial" pitchFamily="34" charset="0"/>
              <a:buChar char="•"/>
            </a:pPr>
            <a:r>
              <a:rPr lang="en-US" altLang="en-US" sz="2000" dirty="0">
                <a:solidFill>
                  <a:srgbClr val="1B2E4F"/>
                </a:solidFill>
                <a:latin typeface="Arial" pitchFamily="34" charset="0"/>
              </a:rPr>
              <a:t>No need to use a personal credit card to hold the room</a:t>
            </a:r>
          </a:p>
          <a:p>
            <a:pPr lvl="1">
              <a:spcBef>
                <a:spcPct val="0"/>
              </a:spcBef>
              <a:spcAft>
                <a:spcPts val="1200"/>
              </a:spcAft>
              <a:buClrTx/>
              <a:buFont typeface="Arial" pitchFamily="34" charset="0"/>
              <a:buChar char="•"/>
            </a:pPr>
            <a:r>
              <a:rPr lang="en-US" altLang="en-US" sz="2000" dirty="0">
                <a:solidFill>
                  <a:srgbClr val="1B2E4F"/>
                </a:solidFill>
                <a:latin typeface="Arial" pitchFamily="34" charset="0"/>
              </a:rPr>
              <a:t>Negotiated rates</a:t>
            </a:r>
          </a:p>
        </p:txBody>
      </p:sp>
      <p:pic>
        <p:nvPicPr>
          <p:cNvPr id="5939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1663" y="4419600"/>
            <a:ext cx="6772275" cy="1952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4208525"/>
      </p:ext>
    </p:extLst>
  </p:cSld>
  <p:clrMapOvr>
    <a:masterClrMapping/>
  </p:clrMapOvr>
  <p:transition spd="slow">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Picture 5" descr="UCSanDiego_LogoLINIGR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62200"/>
            <a:ext cx="2438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Text Box 8"/>
          <p:cNvSpPr txBox="1">
            <a:spLocks noChangeArrowheads="1"/>
          </p:cNvSpPr>
          <p:nvPr/>
        </p:nvSpPr>
        <p:spPr bwMode="auto">
          <a:xfrm>
            <a:off x="5105400" y="2651125"/>
            <a:ext cx="3354388" cy="1190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FF66"/>
              </a:buClr>
              <a:buFont typeface="Wingdings" pitchFamily="2" charset="2"/>
              <a:buChar char=""/>
              <a:defRPr sz="3200">
                <a:solidFill>
                  <a:schemeClr val="tx1"/>
                </a:solidFill>
                <a:latin typeface="Verdana" pitchFamily="34" charset="0"/>
                <a:ea typeface="ＭＳ Ｐゴシック" pitchFamily="34" charset="-128"/>
              </a:defRPr>
            </a:lvl1pPr>
            <a:lvl2pPr marL="742950" indent="-285750">
              <a:spcBef>
                <a:spcPct val="20000"/>
              </a:spcBef>
              <a:buClr>
                <a:srgbClr val="CCFF66"/>
              </a:buClr>
              <a:buFont typeface="Wingdings" pitchFamily="2" charset="2"/>
              <a:buChar char=""/>
              <a:defRPr sz="2800">
                <a:solidFill>
                  <a:schemeClr val="tx1"/>
                </a:solidFill>
                <a:latin typeface="Verdana" pitchFamily="34" charset="0"/>
                <a:ea typeface="ＭＳ Ｐゴシック" pitchFamily="34" charset="-128"/>
              </a:defRPr>
            </a:lvl2pPr>
            <a:lvl3pPr marL="1143000" indent="-228600">
              <a:spcBef>
                <a:spcPct val="20000"/>
              </a:spcBef>
              <a:buClr>
                <a:srgbClr val="FFFF66"/>
              </a:buClr>
              <a:buFont typeface="Wingdings" pitchFamily="2" charset="2"/>
              <a:buChar char=""/>
              <a:defRPr sz="2400">
                <a:solidFill>
                  <a:schemeClr val="tx1"/>
                </a:solidFill>
                <a:latin typeface="Verdana" pitchFamily="34" charset="0"/>
                <a:ea typeface="ＭＳ Ｐゴシック" pitchFamily="34" charset="-128"/>
              </a:defRPr>
            </a:lvl3pPr>
            <a:lvl4pPr marL="1600200" indent="-228600">
              <a:spcBef>
                <a:spcPct val="20000"/>
              </a:spcBef>
              <a:buClr>
                <a:srgbClr val="CCFF66"/>
              </a:buClr>
              <a:buFont typeface="Wingdings" pitchFamily="2" charset="2"/>
              <a:buChar char=""/>
              <a:defRPr sz="2000">
                <a:solidFill>
                  <a:schemeClr val="tx1"/>
                </a:solidFill>
                <a:latin typeface="Verdana" pitchFamily="34" charset="0"/>
                <a:ea typeface="ＭＳ Ｐゴシック" pitchFamily="34" charset="-128"/>
              </a:defRPr>
            </a:lvl4pPr>
            <a:lvl5pPr marL="2057400" indent="-228600">
              <a:spcBef>
                <a:spcPct val="20000"/>
              </a:spcBef>
              <a:buClr>
                <a:srgbClr val="FFFF66"/>
              </a:buClr>
              <a:buFont typeface="Wingdings" pitchFamily="2" charset="2"/>
              <a:buChar char=""/>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FF66"/>
              </a:buClr>
              <a:buFont typeface="Wingdings" pitchFamily="2" charset="2"/>
              <a:buChar char=""/>
              <a:defRPr sz="2000">
                <a:solidFill>
                  <a:schemeClr val="tx1"/>
                </a:solidFill>
                <a:latin typeface="Verdana" pitchFamily="34" charset="0"/>
                <a:ea typeface="ＭＳ Ｐゴシック" pitchFamily="34" charset="-128"/>
              </a:defRPr>
            </a:lvl9pPr>
          </a:lstStyle>
          <a:p>
            <a:pPr algn="ctr">
              <a:spcBef>
                <a:spcPct val="50000"/>
              </a:spcBef>
              <a:buClrTx/>
              <a:buFontTx/>
              <a:buNone/>
            </a:pPr>
            <a:r>
              <a:rPr lang="en-US" altLang="en-US" sz="3600">
                <a:latin typeface="Arial" pitchFamily="34" charset="0"/>
              </a:rPr>
              <a:t>Image </a:t>
            </a:r>
            <a:br>
              <a:rPr lang="en-US" altLang="en-US" sz="3600">
                <a:latin typeface="Arial" pitchFamily="34" charset="0"/>
              </a:rPr>
            </a:br>
            <a:r>
              <a:rPr lang="en-US" altLang="en-US" sz="3600">
                <a:latin typeface="Arial" pitchFamily="34" charset="0"/>
              </a:rPr>
              <a:t>Goes Here</a:t>
            </a:r>
          </a:p>
        </p:txBody>
      </p:sp>
      <p:graphicFrame>
        <p:nvGraphicFramePr>
          <p:cNvPr id="2" name="Table 1"/>
          <p:cNvGraphicFramePr>
            <a:graphicFrameLocks noGrp="1"/>
          </p:cNvGraphicFramePr>
          <p:nvPr>
            <p:extLst>
              <p:ext uri="{D42A27DB-BD31-4B8C-83A1-F6EECF244321}">
                <p14:modId xmlns:p14="http://schemas.microsoft.com/office/powerpoint/2010/main" val="2366855452"/>
              </p:ext>
            </p:extLst>
          </p:nvPr>
        </p:nvGraphicFramePr>
        <p:xfrm>
          <a:off x="1981200" y="1524000"/>
          <a:ext cx="6934200" cy="4324699"/>
        </p:xfrm>
        <a:graphic>
          <a:graphicData uri="http://schemas.openxmlformats.org/drawingml/2006/table">
            <a:tbl>
              <a:tblPr firstRow="1" bandRow="1">
                <a:tableStyleId>{72833802-FEF1-4C79-8D5D-14CF1EAF98D9}</a:tableStyleId>
              </a:tblPr>
              <a:tblGrid>
                <a:gridCol w="3683433"/>
                <a:gridCol w="3250767"/>
              </a:tblGrid>
              <a:tr h="488800">
                <a:tc>
                  <a:txBody>
                    <a:bodyPr/>
                    <a:lstStyle/>
                    <a:p>
                      <a:r>
                        <a:rPr lang="en-US" sz="1300" dirty="0" smtClean="0">
                          <a:solidFill>
                            <a:schemeClr val="tx1"/>
                          </a:solidFill>
                          <a:latin typeface="+mj-lt"/>
                        </a:rPr>
                        <a:t>Event Type</a:t>
                      </a:r>
                      <a:endParaRPr lang="en-US" sz="1300" dirty="0">
                        <a:solidFill>
                          <a:schemeClr val="tx1"/>
                        </a:solidFill>
                        <a:latin typeface="+mj-lt"/>
                      </a:endParaRPr>
                    </a:p>
                  </a:txBody>
                  <a:tcPr marL="91443" marR="91443">
                    <a:solidFill>
                      <a:srgbClr val="1B2E4F"/>
                    </a:solidFill>
                  </a:tcPr>
                </a:tc>
                <a:tc>
                  <a:txBody>
                    <a:bodyPr/>
                    <a:lstStyle/>
                    <a:p>
                      <a:r>
                        <a:rPr lang="en-US" sz="1300" dirty="0" smtClean="0">
                          <a:solidFill>
                            <a:schemeClr val="tx1"/>
                          </a:solidFill>
                          <a:latin typeface="+mj-lt"/>
                        </a:rPr>
                        <a:t>Examples</a:t>
                      </a:r>
                      <a:endParaRPr lang="en-US" sz="1300" dirty="0">
                        <a:solidFill>
                          <a:schemeClr val="tx1"/>
                        </a:solidFill>
                        <a:latin typeface="+mj-lt"/>
                      </a:endParaRPr>
                    </a:p>
                  </a:txBody>
                  <a:tcPr marL="91443" marR="91443">
                    <a:solidFill>
                      <a:srgbClr val="1B2E4F"/>
                    </a:solidFill>
                  </a:tcPr>
                </a:tc>
              </a:tr>
              <a:tr h="1565139">
                <a:tc>
                  <a:txBody>
                    <a:bodyPr/>
                    <a:lstStyle/>
                    <a:p>
                      <a:r>
                        <a:rPr lang="en-US" sz="1300" dirty="0" smtClean="0">
                          <a:solidFill>
                            <a:schemeClr val="bg2"/>
                          </a:solidFill>
                          <a:latin typeface="+mj-lt"/>
                        </a:rPr>
                        <a:t>PROVIDING Work, Program Related Meals</a:t>
                      </a:r>
                    </a:p>
                    <a:p>
                      <a:pPr marL="228600" indent="-228600"/>
                      <a:r>
                        <a:rPr lang="en-US" sz="1300" dirty="0" smtClean="0">
                          <a:solidFill>
                            <a:schemeClr val="bg2"/>
                          </a:solidFill>
                          <a:latin typeface="+mj-lt"/>
                        </a:rPr>
                        <a:t>•	</a:t>
                      </a:r>
                      <a:r>
                        <a:rPr kumimoji="0" lang="en-US" sz="1300" kern="1200" dirty="0" smtClean="0">
                          <a:solidFill>
                            <a:schemeClr val="bg2"/>
                          </a:solidFill>
                          <a:latin typeface="+mj-lt"/>
                          <a:ea typeface="+mn-ea"/>
                          <a:cs typeface="+mn-cs"/>
                        </a:rPr>
                        <a:t>Employee</a:t>
                      </a:r>
                      <a:r>
                        <a:rPr lang="en-US" sz="1300" dirty="0" smtClean="0">
                          <a:solidFill>
                            <a:schemeClr val="bg2"/>
                          </a:solidFill>
                          <a:latin typeface="+mj-lt"/>
                        </a:rPr>
                        <a:t> on-the-job meals (no part list required)</a:t>
                      </a:r>
                    </a:p>
                    <a:p>
                      <a:pPr marL="228600" indent="-228600"/>
                      <a:r>
                        <a:rPr lang="en-US" sz="1300" dirty="0" smtClean="0">
                          <a:solidFill>
                            <a:schemeClr val="bg2"/>
                          </a:solidFill>
                          <a:latin typeface="+mj-lt"/>
                        </a:rPr>
                        <a:t>•	Grand rounds (Medical Center) (no part list required)</a:t>
                      </a:r>
                    </a:p>
                    <a:p>
                      <a:pPr marL="228600" indent="-228600"/>
                      <a:r>
                        <a:rPr lang="en-US" sz="1300" dirty="0" smtClean="0">
                          <a:solidFill>
                            <a:schemeClr val="bg2"/>
                          </a:solidFill>
                          <a:latin typeface="+mj-lt"/>
                        </a:rPr>
                        <a:t>•	Volunteers and research subjects (no part list required) </a:t>
                      </a:r>
                    </a:p>
                  </a:txBody>
                  <a:tcPr marL="91443" marR="91443"/>
                </a:tc>
                <a:tc>
                  <a:txBody>
                    <a:bodyPr/>
                    <a:lstStyle/>
                    <a:p>
                      <a:r>
                        <a:rPr lang="en-US" sz="1300" dirty="0" smtClean="0">
                          <a:solidFill>
                            <a:schemeClr val="bg2"/>
                          </a:solidFill>
                          <a:latin typeface="+mj-lt"/>
                        </a:rPr>
                        <a:t>Educational conference</a:t>
                      </a:r>
                    </a:p>
                    <a:p>
                      <a:r>
                        <a:rPr lang="en-US" sz="1300" dirty="0" smtClean="0">
                          <a:solidFill>
                            <a:schemeClr val="bg2"/>
                          </a:solidFill>
                          <a:latin typeface="+mj-lt"/>
                        </a:rPr>
                        <a:t>Lunch provisions for research subjects</a:t>
                      </a:r>
                    </a:p>
                    <a:p>
                      <a:r>
                        <a:rPr lang="en-US" sz="1300" dirty="0" smtClean="0">
                          <a:solidFill>
                            <a:schemeClr val="bg2"/>
                          </a:solidFill>
                          <a:latin typeface="+mj-lt"/>
                        </a:rPr>
                        <a:t>Journal Club</a:t>
                      </a:r>
                    </a:p>
                    <a:p>
                      <a:r>
                        <a:rPr lang="en-US" sz="1300" b="1" i="1" dirty="0" smtClean="0">
                          <a:solidFill>
                            <a:schemeClr val="bg2"/>
                          </a:solidFill>
                          <a:latin typeface="+mj-lt"/>
                        </a:rPr>
                        <a:t>NOT</a:t>
                      </a:r>
                      <a:r>
                        <a:rPr lang="en-US" sz="1300" b="1" i="1" baseline="0" dirty="0" smtClean="0">
                          <a:solidFill>
                            <a:schemeClr val="bg2"/>
                          </a:solidFill>
                          <a:latin typeface="+mj-lt"/>
                        </a:rPr>
                        <a:t> for a meeting that is held during the lunch hour</a:t>
                      </a:r>
                      <a:endParaRPr lang="en-US" sz="1300" b="1" i="1" dirty="0" smtClean="0">
                        <a:solidFill>
                          <a:schemeClr val="bg2"/>
                        </a:solidFill>
                        <a:latin typeface="+mj-lt"/>
                      </a:endParaRPr>
                    </a:p>
                  </a:txBody>
                  <a:tcPr marL="91443" marR="91443"/>
                </a:tc>
              </a:tr>
              <a:tr h="1984661">
                <a:tc>
                  <a:txBody>
                    <a:bodyPr/>
                    <a:lstStyle/>
                    <a:p>
                      <a:pPr marL="228600" indent="-228600"/>
                      <a:r>
                        <a:rPr lang="en-US" sz="1300" dirty="0" smtClean="0">
                          <a:solidFill>
                            <a:schemeClr val="bg2"/>
                          </a:solidFill>
                          <a:latin typeface="+mj-lt"/>
                        </a:rPr>
                        <a:t>SPONSORING Student Events, Occasions</a:t>
                      </a:r>
                    </a:p>
                    <a:p>
                      <a:pPr marL="228600" indent="-228600"/>
                      <a:r>
                        <a:rPr lang="en-US" sz="1300" dirty="0" smtClean="0">
                          <a:solidFill>
                            <a:schemeClr val="bg2"/>
                          </a:solidFill>
                          <a:latin typeface="+mj-lt"/>
                        </a:rPr>
                        <a:t>•	Athletic team, training, game related (at home, no travel)</a:t>
                      </a:r>
                    </a:p>
                    <a:p>
                      <a:pPr marL="228600" indent="-228600"/>
                      <a:r>
                        <a:rPr lang="en-US" sz="1300" dirty="0" smtClean="0">
                          <a:solidFill>
                            <a:schemeClr val="bg2"/>
                          </a:solidFill>
                          <a:latin typeface="+mj-lt"/>
                        </a:rPr>
                        <a:t>•	Continuing education, self-supporting programs</a:t>
                      </a:r>
                    </a:p>
                    <a:p>
                      <a:pPr marL="228600" indent="-228600"/>
                      <a:r>
                        <a:rPr lang="en-US" sz="1300" dirty="0" smtClean="0">
                          <a:solidFill>
                            <a:schemeClr val="bg2"/>
                          </a:solidFill>
                          <a:latin typeface="+mj-lt"/>
                        </a:rPr>
                        <a:t>•	Gatherings, awards banquets, or meeting </a:t>
                      </a:r>
                      <a:r>
                        <a:rPr lang="en-US" sz="1300" dirty="0" err="1" smtClean="0">
                          <a:solidFill>
                            <a:schemeClr val="bg2"/>
                          </a:solidFill>
                          <a:latin typeface="+mj-lt"/>
                        </a:rPr>
                        <a:t>stds</a:t>
                      </a:r>
                      <a:r>
                        <a:rPr lang="en-US" sz="1300" dirty="0" smtClean="0">
                          <a:solidFill>
                            <a:schemeClr val="bg2"/>
                          </a:solidFill>
                          <a:latin typeface="+mj-lt"/>
                        </a:rPr>
                        <a:t> (only) (no part list required)</a:t>
                      </a:r>
                    </a:p>
                    <a:p>
                      <a:pPr marL="228600" indent="-228600"/>
                      <a:r>
                        <a:rPr lang="en-US" sz="1300" dirty="0" smtClean="0">
                          <a:solidFill>
                            <a:schemeClr val="bg2"/>
                          </a:solidFill>
                          <a:latin typeface="+mj-lt"/>
                        </a:rPr>
                        <a:t>•	Orientation, commencement (no part list required)</a:t>
                      </a:r>
                    </a:p>
                    <a:p>
                      <a:pPr marL="228600" indent="-228600"/>
                      <a:r>
                        <a:rPr lang="en-US" sz="1300" dirty="0" smtClean="0">
                          <a:solidFill>
                            <a:schemeClr val="bg2"/>
                          </a:solidFill>
                          <a:latin typeface="+mj-lt"/>
                        </a:rPr>
                        <a:t>•	Speaker – Student (637592)</a:t>
                      </a:r>
                    </a:p>
                  </a:txBody>
                  <a:tcPr marL="91443" marR="91443"/>
                </a:tc>
                <a:tc>
                  <a:txBody>
                    <a:bodyPr/>
                    <a:lstStyle/>
                    <a:p>
                      <a:r>
                        <a:rPr lang="en-US" sz="1300" dirty="0" smtClean="0">
                          <a:solidFill>
                            <a:schemeClr val="bg2"/>
                          </a:solidFill>
                          <a:latin typeface="+mj-lt"/>
                        </a:rPr>
                        <a:t>Gathering for graduate students</a:t>
                      </a:r>
                    </a:p>
                    <a:p>
                      <a:r>
                        <a:rPr lang="en-US" sz="1300" dirty="0" smtClean="0">
                          <a:solidFill>
                            <a:schemeClr val="bg2"/>
                          </a:solidFill>
                          <a:latin typeface="+mj-lt"/>
                        </a:rPr>
                        <a:t>Quarterly social event/social hour</a:t>
                      </a:r>
                    </a:p>
                    <a:p>
                      <a:r>
                        <a:rPr lang="en-US" sz="1300" dirty="0" smtClean="0">
                          <a:solidFill>
                            <a:schemeClr val="bg2"/>
                          </a:solidFill>
                          <a:latin typeface="+mj-lt"/>
                        </a:rPr>
                        <a:t>Graduate students taking speaker out to discuss seminar.</a:t>
                      </a:r>
                    </a:p>
                    <a:p>
                      <a:r>
                        <a:rPr lang="en-US" sz="1300" dirty="0" smtClean="0">
                          <a:solidFill>
                            <a:schemeClr val="bg2"/>
                          </a:solidFill>
                          <a:latin typeface="+mj-lt"/>
                        </a:rPr>
                        <a:t>Tickets for zoo, boat excursions, field trip related activities for students remain on sponsoring, not attending.</a:t>
                      </a:r>
                    </a:p>
                  </a:txBody>
                  <a:tcPr marL="91443" marR="91443"/>
                </a:tc>
              </a:tr>
            </a:tbl>
          </a:graphicData>
        </a:graphic>
      </p:graphicFrame>
      <p:sp>
        <p:nvSpPr>
          <p:cNvPr id="3" name="Title 2"/>
          <p:cNvSpPr>
            <a:spLocks noGrp="1"/>
          </p:cNvSpPr>
          <p:nvPr>
            <p:ph type="title"/>
          </p:nvPr>
        </p:nvSpPr>
        <p:spPr/>
        <p:txBody>
          <a:bodyPr/>
          <a:lstStyle/>
          <a:p>
            <a:r>
              <a:rPr lang="en-US" dirty="0" smtClean="0"/>
              <a:t>The Event Type</a:t>
            </a:r>
            <a:endParaRPr lang="en-US" dirty="0"/>
          </a:p>
        </p:txBody>
      </p:sp>
    </p:spTree>
  </p:cSld>
  <p:clrMapOvr>
    <a:masterClrMapping/>
  </p:clrMapOvr>
  <p:transition spd="slow">
    <p:fade/>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ENHANCEMENTS</a:t>
            </a:r>
          </a:p>
        </p:txBody>
      </p:sp>
      <p:pic>
        <p:nvPicPr>
          <p:cNvPr id="60419" name="Picture 2"/>
          <p:cNvPicPr>
            <a:picLocks noChangeAspect="1" noChangeArrowheads="1"/>
          </p:cNvPicPr>
          <p:nvPr/>
        </p:nvPicPr>
        <p:blipFill>
          <a:blip r:embed="rId3">
            <a:extLst>
              <a:ext uri="{28A0092B-C50C-407E-A947-70E740481C1C}">
                <a14:useLocalDpi xmlns:a14="http://schemas.microsoft.com/office/drawing/2010/main" val="0"/>
              </a:ext>
            </a:extLst>
          </a:blip>
          <a:srcRect b="37477"/>
          <a:stretch>
            <a:fillRect/>
          </a:stretch>
        </p:blipFill>
        <p:spPr bwMode="auto">
          <a:xfrm>
            <a:off x="1981200" y="914400"/>
            <a:ext cx="3400425" cy="3305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042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4850" y="4648200"/>
            <a:ext cx="819150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715000" y="914400"/>
            <a:ext cx="3048000" cy="2892425"/>
          </a:xfrm>
          <a:prstGeom prst="rect">
            <a:avLst/>
          </a:prstGeom>
          <a:noFill/>
        </p:spPr>
        <p:txBody>
          <a:bodyPr>
            <a:spAutoFit/>
          </a:bodyPr>
          <a:lstStyle/>
          <a:p>
            <a:pPr>
              <a:defRPr/>
            </a:pPr>
            <a:r>
              <a:rPr lang="en-US" sz="1400" b="1" dirty="0">
                <a:solidFill>
                  <a:schemeClr val="bg2"/>
                </a:solidFill>
              </a:rPr>
              <a:t>Available Direct Bill Hotels:</a:t>
            </a:r>
          </a:p>
          <a:p>
            <a:pPr>
              <a:defRPr/>
            </a:pPr>
            <a:endParaRPr lang="en-US" sz="1400" dirty="0">
              <a:solidFill>
                <a:schemeClr val="bg2"/>
              </a:solidFill>
            </a:endParaRPr>
          </a:p>
          <a:p>
            <a:pPr marL="342900" indent="-342900">
              <a:buFont typeface="+mj-lt"/>
              <a:buAutoNum type="arabicPeriod"/>
              <a:defRPr/>
            </a:pPr>
            <a:r>
              <a:rPr lang="en-US" sz="1400" dirty="0">
                <a:solidFill>
                  <a:schemeClr val="bg2"/>
                </a:solidFill>
              </a:rPr>
              <a:t>Residence Inn San Diego La Jolla</a:t>
            </a:r>
          </a:p>
          <a:p>
            <a:pPr marL="342900" indent="-342900">
              <a:buFont typeface="+mj-lt"/>
              <a:buAutoNum type="arabicPeriod"/>
              <a:defRPr/>
            </a:pPr>
            <a:r>
              <a:rPr lang="en-US" sz="1400" dirty="0">
                <a:solidFill>
                  <a:schemeClr val="bg2"/>
                </a:solidFill>
              </a:rPr>
              <a:t>Empress Hotel</a:t>
            </a:r>
          </a:p>
          <a:p>
            <a:pPr marL="342900" indent="-342900">
              <a:buFont typeface="+mj-lt"/>
              <a:buAutoNum type="arabicPeriod"/>
              <a:defRPr/>
            </a:pPr>
            <a:r>
              <a:rPr lang="en-US" sz="1400" dirty="0">
                <a:solidFill>
                  <a:schemeClr val="bg2"/>
                </a:solidFill>
              </a:rPr>
              <a:t>Sheraton San Diego Mission Valley</a:t>
            </a:r>
          </a:p>
          <a:p>
            <a:pPr marL="342900" indent="-342900">
              <a:buFont typeface="+mj-lt"/>
              <a:buAutoNum type="arabicPeriod"/>
              <a:defRPr/>
            </a:pPr>
            <a:r>
              <a:rPr lang="en-US" sz="1400" dirty="0">
                <a:solidFill>
                  <a:schemeClr val="bg2"/>
                </a:solidFill>
              </a:rPr>
              <a:t>Hilton La Jolla Torrey Pines</a:t>
            </a:r>
          </a:p>
          <a:p>
            <a:pPr marL="342900" indent="-342900">
              <a:buFont typeface="+mj-lt"/>
              <a:buAutoNum type="arabicPeriod"/>
              <a:defRPr/>
            </a:pPr>
            <a:r>
              <a:rPr lang="en-US" sz="1400" dirty="0">
                <a:solidFill>
                  <a:schemeClr val="bg2"/>
                </a:solidFill>
              </a:rPr>
              <a:t>Hotel La Jolla</a:t>
            </a:r>
          </a:p>
          <a:p>
            <a:pPr marL="342900" indent="-342900">
              <a:buFont typeface="+mj-lt"/>
              <a:buAutoNum type="arabicPeriod"/>
              <a:defRPr/>
            </a:pPr>
            <a:r>
              <a:rPr lang="en-US" sz="1400" dirty="0">
                <a:solidFill>
                  <a:schemeClr val="bg2"/>
                </a:solidFill>
              </a:rPr>
              <a:t>Sheraton La Jolla</a:t>
            </a:r>
          </a:p>
          <a:p>
            <a:pPr marL="342900" indent="-342900">
              <a:buFont typeface="+mj-lt"/>
              <a:buAutoNum type="arabicPeriod"/>
              <a:defRPr/>
            </a:pPr>
            <a:r>
              <a:rPr lang="en-US" sz="1400" dirty="0">
                <a:solidFill>
                  <a:schemeClr val="bg2"/>
                </a:solidFill>
              </a:rPr>
              <a:t>San Diego Marriott La Jolla</a:t>
            </a:r>
          </a:p>
          <a:p>
            <a:pPr marL="342900" indent="-342900">
              <a:buFont typeface="+mj-lt"/>
              <a:buAutoNum type="arabicPeriod"/>
              <a:defRPr/>
            </a:pPr>
            <a:r>
              <a:rPr lang="en-US" sz="1400" dirty="0">
                <a:solidFill>
                  <a:schemeClr val="bg2"/>
                </a:solidFill>
              </a:rPr>
              <a:t>Grande Colonial Hotel</a:t>
            </a:r>
          </a:p>
          <a:p>
            <a:pPr marL="342900" indent="-342900">
              <a:buFont typeface="+mj-lt"/>
              <a:buAutoNum type="arabicPeriod"/>
              <a:defRPr/>
            </a:pPr>
            <a:r>
              <a:rPr lang="en-US" sz="1400" dirty="0">
                <a:solidFill>
                  <a:schemeClr val="bg2"/>
                </a:solidFill>
              </a:rPr>
              <a:t>Estancia La Jolla Hotel &amp; Spa</a:t>
            </a:r>
          </a:p>
        </p:txBody>
      </p:sp>
    </p:spTree>
    <p:extLst>
      <p:ext uri="{BB962C8B-B14F-4D97-AF65-F5344CB8AC3E}">
        <p14:creationId xmlns:p14="http://schemas.microsoft.com/office/powerpoint/2010/main" val="499615798"/>
      </p:ext>
    </p:extLst>
  </p:cSld>
  <p:clrMapOvr>
    <a:masterClrMapping/>
  </p:clrMapOvr>
  <p:transition spd="slow">
    <p:fade/>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ChangeArrowheads="1"/>
          </p:cNvSpPr>
          <p:nvPr/>
        </p:nvSpPr>
        <p:spPr bwMode="auto">
          <a:xfrm>
            <a:off x="2286000" y="866775"/>
            <a:ext cx="6589713" cy="2647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en-US" altLang="en-US" b="1">
                <a:solidFill>
                  <a:schemeClr val="bg1"/>
                </a:solidFill>
                <a:cs typeface="Times New Roman" pitchFamily="18" charset="0"/>
              </a:rPr>
              <a:t>Add Park N’ Fly to your itinerary</a:t>
            </a:r>
          </a:p>
          <a:p>
            <a:endParaRPr lang="en-US" altLang="en-US" sz="1600">
              <a:solidFill>
                <a:schemeClr val="bg1"/>
              </a:solidFill>
            </a:endParaRPr>
          </a:p>
          <a:p>
            <a:r>
              <a:rPr lang="en-US" altLang="en-US" sz="1800">
                <a:solidFill>
                  <a:schemeClr val="bg1"/>
                </a:solidFill>
                <a:cs typeface="Times New Roman" pitchFamily="18" charset="0"/>
              </a:rPr>
              <a:t>When booking online in Connexxus via Balboa Travel, you can now add Park N’ Fly to your reservation.   Park N’ Fly offers UC San Diego employees parking at a discounted rate and waives the $3 service charge.  Booking is easy, simply click the “Parking” link located on the Trip Overview page, select the desired parking option and pay using your Travel Card, or personal form of payment.</a:t>
            </a:r>
            <a:endParaRPr lang="en-US" altLang="en-US" sz="1800">
              <a:solidFill>
                <a:schemeClr val="bg1"/>
              </a:solidFill>
            </a:endParaRPr>
          </a:p>
        </p:txBody>
      </p:sp>
      <p:pic>
        <p:nvPicPr>
          <p:cNvPr id="61443" name="Picture 2" descr="cid:image004.jpg@01CFDEF4.B041EA10"/>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838450" y="3810000"/>
            <a:ext cx="5257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4"/>
          <p:cNvSpPr txBox="1">
            <a:spLocks noChangeArrowheads="1"/>
          </p:cNvSpPr>
          <p:nvPr/>
        </p:nvSpPr>
        <p:spPr bwMode="auto">
          <a:xfrm>
            <a:off x="2209800" y="361950"/>
            <a:ext cx="67818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ENHANCEMENTS</a:t>
            </a:r>
          </a:p>
        </p:txBody>
      </p:sp>
    </p:spTree>
    <p:extLst>
      <p:ext uri="{BB962C8B-B14F-4D97-AF65-F5344CB8AC3E}">
        <p14:creationId xmlns:p14="http://schemas.microsoft.com/office/powerpoint/2010/main" val="3427440085"/>
      </p:ext>
    </p:extLst>
  </p:cSld>
  <p:clrMapOvr>
    <a:masterClrMapping/>
  </p:clrMapOvr>
  <p:transition spd="slow">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KEEP CURRENT ON POLICY CHANGES</a:t>
            </a:r>
          </a:p>
        </p:txBody>
      </p:sp>
      <p:graphicFrame>
        <p:nvGraphicFramePr>
          <p:cNvPr id="2" name="Table 1"/>
          <p:cNvGraphicFramePr>
            <a:graphicFrameLocks noGrp="1"/>
          </p:cNvGraphicFramePr>
          <p:nvPr/>
        </p:nvGraphicFramePr>
        <p:xfrm>
          <a:off x="2184400" y="990600"/>
          <a:ext cx="6350000" cy="5562600"/>
        </p:xfrm>
        <a:graphic>
          <a:graphicData uri="http://schemas.openxmlformats.org/drawingml/2006/table">
            <a:tbl>
              <a:tblPr firstRow="1" firstCol="1" bandRow="1">
                <a:tableStyleId>{5C22544A-7EE6-4342-B048-85BDC9FD1C3A}</a:tableStyleId>
              </a:tblPr>
              <a:tblGrid>
                <a:gridCol w="1030035"/>
                <a:gridCol w="2433602"/>
                <a:gridCol w="2886363"/>
              </a:tblGrid>
              <a:tr h="197897">
                <a:tc>
                  <a:txBody>
                    <a:bodyPr/>
                    <a:lstStyle/>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1804" marR="41804" marT="0" marB="0"/>
                </a:tc>
                <a:tc>
                  <a:txBody>
                    <a:bodyPr/>
                    <a:lstStyle/>
                    <a:p>
                      <a:pPr marL="0" marR="0" algn="ctr">
                        <a:lnSpc>
                          <a:spcPct val="115000"/>
                        </a:lnSpc>
                        <a:spcBef>
                          <a:spcPts val="0"/>
                        </a:spcBef>
                        <a:spcAft>
                          <a:spcPts val="0"/>
                        </a:spcAft>
                      </a:pPr>
                      <a:r>
                        <a:rPr lang="en-US" sz="1100">
                          <a:effectLst/>
                        </a:rPr>
                        <a:t>Current Policy</a:t>
                      </a:r>
                      <a:endParaRPr lang="en-US" sz="1100">
                        <a:effectLst/>
                        <a:latin typeface="Calibri"/>
                        <a:ea typeface="Calibri"/>
                        <a:cs typeface="Times New Roman"/>
                      </a:endParaRPr>
                    </a:p>
                  </a:txBody>
                  <a:tcPr marL="41804" marR="41804" marT="0" marB="0"/>
                </a:tc>
                <a:tc>
                  <a:txBody>
                    <a:bodyPr/>
                    <a:lstStyle/>
                    <a:p>
                      <a:pPr marL="0" marR="0" algn="ctr">
                        <a:lnSpc>
                          <a:spcPct val="115000"/>
                        </a:lnSpc>
                        <a:spcBef>
                          <a:spcPts val="0"/>
                        </a:spcBef>
                        <a:spcAft>
                          <a:spcPts val="0"/>
                        </a:spcAft>
                      </a:pPr>
                      <a:r>
                        <a:rPr lang="en-US" sz="1100" smtClean="0">
                          <a:effectLst/>
                        </a:rPr>
                        <a:t>Policy Effective 1/1/15</a:t>
                      </a:r>
                      <a:endParaRPr lang="en-US" sz="1100" dirty="0">
                        <a:effectLst/>
                        <a:latin typeface="Calibri"/>
                        <a:ea typeface="Calibri"/>
                        <a:cs typeface="Times New Roman"/>
                      </a:endParaRPr>
                    </a:p>
                  </a:txBody>
                  <a:tcPr marL="41804" marR="41804" marT="0" marB="0"/>
                </a:tc>
              </a:tr>
              <a:tr h="5364703">
                <a:tc>
                  <a:txBody>
                    <a:bodyPr/>
                    <a:lstStyle/>
                    <a:p>
                      <a:pPr marL="0" marR="0">
                        <a:lnSpc>
                          <a:spcPct val="115000"/>
                        </a:lnSpc>
                        <a:spcBef>
                          <a:spcPts val="0"/>
                        </a:spcBef>
                        <a:spcAft>
                          <a:spcPts val="0"/>
                        </a:spcAft>
                      </a:pPr>
                      <a:endParaRPr lang="en-US" sz="1100" dirty="0" smtClean="0">
                        <a:effectLst/>
                      </a:endParaRPr>
                    </a:p>
                    <a:p>
                      <a:pPr marL="0" marR="0">
                        <a:lnSpc>
                          <a:spcPct val="115000"/>
                        </a:lnSpc>
                        <a:spcBef>
                          <a:spcPts val="0"/>
                        </a:spcBef>
                        <a:spcAft>
                          <a:spcPts val="0"/>
                        </a:spcAft>
                      </a:pPr>
                      <a:r>
                        <a:rPr lang="en-US" sz="1100" dirty="0" smtClean="0">
                          <a:effectLst/>
                        </a:rPr>
                        <a:t>Travel</a:t>
                      </a:r>
                      <a:endParaRPr lang="en-US" sz="1100" dirty="0">
                        <a:effectLst/>
                        <a:latin typeface="Calibri"/>
                        <a:ea typeface="Calibri"/>
                        <a:cs typeface="Times New Roman"/>
                      </a:endParaRPr>
                    </a:p>
                  </a:txBody>
                  <a:tcPr marL="41804" marR="41804" marT="0" marB="0"/>
                </a:tc>
                <a:tc>
                  <a:txBody>
                    <a:bodyPr/>
                    <a:lstStyle/>
                    <a:p>
                      <a:pPr marL="30480" marR="0">
                        <a:lnSpc>
                          <a:spcPts val="1500"/>
                        </a:lnSpc>
                        <a:spcBef>
                          <a:spcPts val="300"/>
                        </a:spcBef>
                        <a:spcAft>
                          <a:spcPts val="300"/>
                        </a:spcAft>
                      </a:pPr>
                      <a:endParaRPr lang="en-US" sz="1100" dirty="0" smtClean="0">
                        <a:effectLst/>
                      </a:endParaRPr>
                    </a:p>
                    <a:p>
                      <a:pPr marL="30480" marR="0">
                        <a:lnSpc>
                          <a:spcPts val="1500"/>
                        </a:lnSpc>
                        <a:spcBef>
                          <a:spcPts val="300"/>
                        </a:spcBef>
                        <a:spcAft>
                          <a:spcPts val="300"/>
                        </a:spcAft>
                      </a:pPr>
                      <a:r>
                        <a:rPr lang="en-US" sz="1100" dirty="0" smtClean="0">
                          <a:effectLst/>
                        </a:rPr>
                        <a:t>Expenses </a:t>
                      </a:r>
                      <a:r>
                        <a:rPr lang="en-US" sz="1100" dirty="0">
                          <a:effectLst/>
                        </a:rPr>
                        <a:t>should be submitted within 21 days. </a:t>
                      </a:r>
                    </a:p>
                    <a:p>
                      <a:pPr marL="342900" marR="0" lvl="0" indent="-342900">
                        <a:lnSpc>
                          <a:spcPts val="1500"/>
                        </a:lnSpc>
                        <a:spcBef>
                          <a:spcPts val="300"/>
                        </a:spcBef>
                        <a:spcAft>
                          <a:spcPts val="300"/>
                        </a:spcAft>
                        <a:buSzPts val="1000"/>
                        <a:buFont typeface="Symbol"/>
                        <a:buChar char=""/>
                        <a:tabLst>
                          <a:tab pos="217170" algn="l"/>
                        </a:tabLst>
                      </a:pPr>
                      <a:r>
                        <a:rPr lang="en-US" sz="1100" dirty="0">
                          <a:effectLst/>
                        </a:rPr>
                        <a:t>If using a UC San Diego Travel Card, it is recommended that expense reimbursements be submitted within 10 days of the trip (or a prepayment to the Travel Card made prior to the trip end date) to ensure timely payment to US Bank. </a:t>
                      </a:r>
                    </a:p>
                    <a:p>
                      <a:pPr marL="91440" marR="0">
                        <a:lnSpc>
                          <a:spcPts val="1500"/>
                        </a:lnSpc>
                        <a:spcBef>
                          <a:spcPts val="300"/>
                        </a:spcBef>
                        <a:spcAft>
                          <a:spcPts val="300"/>
                        </a:spcAft>
                      </a:pPr>
                      <a:r>
                        <a:rPr lang="en-US" sz="1100" dirty="0">
                          <a:effectLst/>
                        </a:rPr>
                        <a:t>Expenses submitted after six months should include an explanation as to why the event was not timely submitted. </a:t>
                      </a:r>
                    </a:p>
                    <a:p>
                      <a:pPr marL="0" marR="0">
                        <a:lnSpc>
                          <a:spcPct val="115000"/>
                        </a:lnSpc>
                        <a:spcBef>
                          <a:spcPts val="0"/>
                        </a:spcBef>
                        <a:spcAft>
                          <a:spcPts val="0"/>
                        </a:spcAft>
                      </a:pPr>
                      <a:r>
                        <a:rPr lang="en-US" sz="1100" dirty="0">
                          <a:effectLst/>
                        </a:rPr>
                        <a:t> </a:t>
                      </a:r>
                      <a:endParaRPr lang="en-US" sz="1100" dirty="0">
                        <a:effectLst/>
                        <a:latin typeface="Calibri"/>
                        <a:ea typeface="Calibri"/>
                        <a:cs typeface="Times New Roman"/>
                      </a:endParaRPr>
                    </a:p>
                  </a:txBody>
                  <a:tcPr marL="41804" marR="41804" marT="0" marB="0"/>
                </a:tc>
                <a:tc>
                  <a:txBody>
                    <a:bodyPr/>
                    <a:lstStyle/>
                    <a:p>
                      <a:pPr marL="30480" marR="0">
                        <a:lnSpc>
                          <a:spcPts val="1500"/>
                        </a:lnSpc>
                        <a:spcBef>
                          <a:spcPts val="300"/>
                        </a:spcBef>
                        <a:spcAft>
                          <a:spcPts val="300"/>
                        </a:spcAft>
                      </a:pPr>
                      <a:endParaRPr lang="en-US" sz="1100" dirty="0" smtClean="0">
                        <a:effectLst/>
                      </a:endParaRPr>
                    </a:p>
                    <a:p>
                      <a:pPr marL="30480" marR="0">
                        <a:lnSpc>
                          <a:spcPts val="1500"/>
                        </a:lnSpc>
                        <a:spcBef>
                          <a:spcPts val="300"/>
                        </a:spcBef>
                        <a:spcAft>
                          <a:spcPts val="300"/>
                        </a:spcAft>
                      </a:pPr>
                      <a:r>
                        <a:rPr lang="en-US" sz="1100" dirty="0" smtClean="0">
                          <a:effectLst/>
                        </a:rPr>
                        <a:t>Expenses </a:t>
                      </a:r>
                      <a:r>
                        <a:rPr lang="en-US" sz="1100" dirty="0">
                          <a:effectLst/>
                        </a:rPr>
                        <a:t>should be submitted within 21 days. </a:t>
                      </a:r>
                    </a:p>
                    <a:p>
                      <a:pPr marL="342900" marR="0" lvl="0" indent="-342900">
                        <a:lnSpc>
                          <a:spcPts val="1500"/>
                        </a:lnSpc>
                        <a:spcBef>
                          <a:spcPts val="300"/>
                        </a:spcBef>
                        <a:spcAft>
                          <a:spcPts val="300"/>
                        </a:spcAft>
                        <a:buSzPts val="1000"/>
                        <a:buFont typeface="Symbol"/>
                        <a:buChar char=""/>
                        <a:tabLst>
                          <a:tab pos="217170" algn="l"/>
                          <a:tab pos="560070" algn="l"/>
                        </a:tabLst>
                      </a:pPr>
                      <a:r>
                        <a:rPr lang="en-US" sz="1100" dirty="0">
                          <a:effectLst/>
                        </a:rPr>
                        <a:t>If using a UC San Diego Travel Card, it is recommended that expense reimbursements be submitted within 10 days of the trip (or a prepayment to the Travel Card made prior to the trip end date) to ensure timely payment to US Bank. </a:t>
                      </a:r>
                    </a:p>
                    <a:p>
                      <a:pPr marL="30480" marR="0">
                        <a:lnSpc>
                          <a:spcPts val="1500"/>
                        </a:lnSpc>
                        <a:spcBef>
                          <a:spcPts val="300"/>
                        </a:spcBef>
                        <a:spcAft>
                          <a:spcPts val="300"/>
                        </a:spcAft>
                      </a:pPr>
                      <a:r>
                        <a:rPr lang="en-US" sz="1100" dirty="0">
                          <a:effectLst/>
                        </a:rPr>
                        <a:t>Final reporting of expenses must be submitted via MyTravel within 45 days of the trip’s completion. </a:t>
                      </a:r>
                    </a:p>
                    <a:p>
                      <a:pPr marL="30480" marR="0">
                        <a:lnSpc>
                          <a:spcPts val="1500"/>
                        </a:lnSpc>
                        <a:spcBef>
                          <a:spcPts val="300"/>
                        </a:spcBef>
                        <a:spcAft>
                          <a:spcPts val="300"/>
                        </a:spcAft>
                      </a:pPr>
                      <a:r>
                        <a:rPr lang="en-US" sz="1100" b="1" dirty="0">
                          <a:effectLst/>
                        </a:rPr>
                        <a:t>Final reporting of expenses submitted via MyTravel after 45 days may be treated as taxable and reported on the employee’s W-2 </a:t>
                      </a:r>
                      <a:r>
                        <a:rPr lang="en-US" sz="1100" dirty="0">
                          <a:effectLst/>
                        </a:rPr>
                        <a:t>or traveler’s 1099.  (Travelers should consult with their tax professional as to whether the expense can be deducted on their individual tax return.)</a:t>
                      </a:r>
                      <a:endParaRPr lang="en-US" sz="1100" dirty="0">
                        <a:effectLst/>
                        <a:latin typeface="Calibri"/>
                        <a:ea typeface="Calibri"/>
                        <a:cs typeface="Times New Roman"/>
                      </a:endParaRPr>
                    </a:p>
                  </a:txBody>
                  <a:tcPr marL="41804" marR="41804" marT="0" marB="0"/>
                </a:tc>
              </a:tr>
            </a:tbl>
          </a:graphicData>
        </a:graphic>
      </p:graphicFrame>
    </p:spTree>
    <p:extLst>
      <p:ext uri="{BB962C8B-B14F-4D97-AF65-F5344CB8AC3E}">
        <p14:creationId xmlns:p14="http://schemas.microsoft.com/office/powerpoint/2010/main" val="361207142"/>
      </p:ext>
    </p:extLst>
  </p:cSld>
  <p:clrMapOvr>
    <a:masterClrMapping/>
  </p:clrMapOvr>
  <p:transition spd="slow">
    <p:fade/>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ext Box 4"/>
          <p:cNvSpPr txBox="1">
            <a:spLocks noChangeArrowheads="1"/>
          </p:cNvSpPr>
          <p:nvPr/>
        </p:nvSpPr>
        <p:spPr bwMode="auto">
          <a:xfrm>
            <a:off x="1600200" y="381000"/>
            <a:ext cx="7315200" cy="40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lr>
                <a:srgbClr val="FFC000"/>
              </a:buClr>
              <a:buFont typeface="Wingdings" pitchFamily="2" charset="2"/>
              <a:buChar char="q"/>
              <a:defRPr sz="3200">
                <a:solidFill>
                  <a:schemeClr val="tx1"/>
                </a:solidFill>
                <a:latin typeface="Verdana" pitchFamily="34" charset="0"/>
                <a:ea typeface="ＭＳ Ｐゴシック" pitchFamily="34" charset="-128"/>
              </a:defRPr>
            </a:lvl1pPr>
            <a:lvl2pPr marL="742950" indent="-285750">
              <a:spcBef>
                <a:spcPct val="20000"/>
              </a:spcBef>
              <a:buClr>
                <a:srgbClr val="FFC000"/>
              </a:buClr>
              <a:buFont typeface="Wingdings" pitchFamily="2" charset="2"/>
              <a:buChar char="q"/>
              <a:defRPr sz="2800">
                <a:solidFill>
                  <a:schemeClr val="tx1"/>
                </a:solidFill>
                <a:latin typeface="Verdana" pitchFamily="34" charset="0"/>
                <a:ea typeface="ＭＳ Ｐゴシック" pitchFamily="34" charset="-128"/>
              </a:defRPr>
            </a:lvl2pPr>
            <a:lvl3pPr marL="1143000" indent="-228600">
              <a:spcBef>
                <a:spcPct val="20000"/>
              </a:spcBef>
              <a:buClr>
                <a:srgbClr val="FFC000"/>
              </a:buClr>
              <a:buFont typeface="Wingdings" pitchFamily="2" charset="2"/>
              <a:buChar char="q"/>
              <a:defRPr sz="2400">
                <a:solidFill>
                  <a:schemeClr val="tx1"/>
                </a:solidFill>
                <a:latin typeface="Verdana" pitchFamily="34" charset="0"/>
                <a:ea typeface="ＭＳ Ｐゴシック" pitchFamily="34" charset="-128"/>
              </a:defRPr>
            </a:lvl3pPr>
            <a:lvl4pPr marL="16002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4pPr>
            <a:lvl5pPr marL="2057400" indent="-228600">
              <a:spcBef>
                <a:spcPct val="20000"/>
              </a:spcBef>
              <a:buClr>
                <a:srgbClr val="FFC000"/>
              </a:buClr>
              <a:buFont typeface="Wingdings" pitchFamily="2" charset="2"/>
              <a:buChar char="q"/>
              <a:defRPr sz="2000">
                <a:solidFill>
                  <a:schemeClr val="tx1"/>
                </a:solidFill>
                <a:latin typeface="Verdana" pitchFamily="34" charset="0"/>
                <a:ea typeface="ＭＳ Ｐゴシック" pitchFamily="34" charset="-128"/>
              </a:defRPr>
            </a:lvl5pPr>
            <a:lvl6pPr marL="25146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6pPr>
            <a:lvl7pPr marL="29718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7pPr>
            <a:lvl8pPr marL="34290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8pPr>
            <a:lvl9pPr marL="3886200" indent="-228600" eaLnBrk="0" fontAlgn="base" hangingPunct="0">
              <a:spcBef>
                <a:spcPct val="20000"/>
              </a:spcBef>
              <a:spcAft>
                <a:spcPct val="0"/>
              </a:spcAft>
              <a:buClr>
                <a:srgbClr val="FFC000"/>
              </a:buClr>
              <a:buFont typeface="Wingdings" pitchFamily="2" charset="2"/>
              <a:buChar char="q"/>
              <a:defRPr sz="2000">
                <a:solidFill>
                  <a:schemeClr val="tx1"/>
                </a:solidFill>
                <a:latin typeface="Verdana" pitchFamily="34" charset="0"/>
                <a:ea typeface="ＭＳ Ｐゴシック" pitchFamily="34" charset="-128"/>
              </a:defRPr>
            </a:lvl9pPr>
          </a:lstStyle>
          <a:p>
            <a:pPr>
              <a:spcBef>
                <a:spcPct val="50000"/>
              </a:spcBef>
              <a:buClrTx/>
              <a:buFontTx/>
              <a:buNone/>
            </a:pPr>
            <a:r>
              <a:rPr lang="en-US" altLang="en-US" sz="2000" b="1">
                <a:solidFill>
                  <a:srgbClr val="002060"/>
                </a:solidFill>
                <a:latin typeface="Arial" pitchFamily="34" charset="0"/>
              </a:rPr>
              <a:t>KEEP CURRENT ON POLICY CHANGES</a:t>
            </a:r>
          </a:p>
        </p:txBody>
      </p:sp>
      <p:pic>
        <p:nvPicPr>
          <p:cNvPr id="6349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813" y="1524000"/>
            <a:ext cx="6650037" cy="50339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2436522"/>
      </p:ext>
    </p:extLst>
  </p:cSld>
  <p:clrMapOvr>
    <a:masterClrMapping/>
  </p:clrMapOvr>
  <p:transition spd="slow">
    <p:fade/>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7" descr="http://main.makeuseoflimited.netdna-cdn.com/wp-content/uploads/2012/07/Question.p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3903663"/>
            <a:ext cx="6781800" cy="295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28443173"/>
      </p:ext>
    </p:extLst>
  </p:cSld>
  <p:clrMapOvr>
    <a:masterClrMapping/>
  </p:clrMapOvr>
  <p:transition spd="slow">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5" descr="UCSanDiego_LogoLINIGR_wh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2362200"/>
            <a:ext cx="2438400" cy="428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4" name="Picture 2"/>
          <p:cNvPicPr>
            <a:picLocks noChangeAspect="1" noChangeArrowheads="1"/>
          </p:cNvPicPr>
          <p:nvPr/>
        </p:nvPicPr>
        <p:blipFill>
          <a:blip r:embed="rId4">
            <a:extLst>
              <a:ext uri="{28A0092B-C50C-407E-A947-70E740481C1C}">
                <a14:useLocalDpi xmlns:a14="http://schemas.microsoft.com/office/drawing/2010/main" val="0"/>
              </a:ext>
            </a:extLst>
          </a:blip>
          <a:srcRect b="30608"/>
          <a:stretch>
            <a:fillRect/>
          </a:stretch>
        </p:blipFill>
        <p:spPr bwMode="auto">
          <a:xfrm>
            <a:off x="304800" y="2057400"/>
            <a:ext cx="5376863" cy="32845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5829300" y="2232025"/>
            <a:ext cx="3086100" cy="3254375"/>
          </a:xfrm>
          <a:prstGeom prst="rect">
            <a:avLst/>
          </a:prstGeom>
          <a:noFill/>
        </p:spPr>
        <p:txBody>
          <a:bodyPr>
            <a:spAutoFit/>
          </a:bodyPr>
          <a:lstStyle/>
          <a:p>
            <a:pPr>
              <a:defRPr/>
            </a:pPr>
            <a:r>
              <a:rPr lang="en-US" sz="1800" dirty="0">
                <a:solidFill>
                  <a:schemeClr val="bg1">
                    <a:lumMod val="75000"/>
                  </a:schemeClr>
                </a:solidFill>
              </a:rPr>
              <a:t>If more than one MyEvent is being processed for a single event, be sure to cross-reference the other event number(s). </a:t>
            </a:r>
          </a:p>
          <a:p>
            <a:pPr>
              <a:spcBef>
                <a:spcPts val="900"/>
              </a:spcBef>
              <a:defRPr/>
            </a:pPr>
            <a:r>
              <a:rPr lang="en-US" sz="1800" dirty="0">
                <a:solidFill>
                  <a:schemeClr val="bg1">
                    <a:lumMod val="75000"/>
                  </a:schemeClr>
                </a:solidFill>
              </a:rPr>
              <a:t>When multiple MyEvents are required, also attach a ‘general’ budget so approvers can reasonably determine the anticipated per-person meal expense.</a:t>
            </a:r>
          </a:p>
        </p:txBody>
      </p:sp>
      <p:sp>
        <p:nvSpPr>
          <p:cNvPr id="12" name="TextBox 11"/>
          <p:cNvSpPr txBox="1"/>
          <p:nvPr/>
        </p:nvSpPr>
        <p:spPr>
          <a:xfrm>
            <a:off x="304800" y="5994400"/>
            <a:ext cx="8382000" cy="400050"/>
          </a:xfrm>
          <a:prstGeom prst="rect">
            <a:avLst/>
          </a:prstGeom>
          <a:noFill/>
        </p:spPr>
        <p:txBody>
          <a:bodyPr>
            <a:spAutoFit/>
          </a:bodyPr>
          <a:lstStyle/>
          <a:p>
            <a:pPr algn="ctr">
              <a:defRPr/>
            </a:pPr>
            <a:r>
              <a:rPr lang="en-US" sz="2000" dirty="0">
                <a:solidFill>
                  <a:schemeClr val="bg1">
                    <a:lumMod val="75000"/>
                  </a:schemeClr>
                </a:solidFill>
              </a:rPr>
              <a:t>Please be careful with those acronyms!</a:t>
            </a:r>
          </a:p>
        </p:txBody>
      </p:sp>
      <p:sp>
        <p:nvSpPr>
          <p:cNvPr id="2" name="Title 1"/>
          <p:cNvSpPr>
            <a:spLocks noGrp="1"/>
          </p:cNvSpPr>
          <p:nvPr>
            <p:ph type="title"/>
          </p:nvPr>
        </p:nvSpPr>
        <p:spPr/>
        <p:txBody>
          <a:bodyPr/>
          <a:lstStyle/>
          <a:p>
            <a:r>
              <a:rPr lang="en-US" dirty="0" smtClean="0"/>
              <a:t>The Business Purpose</a:t>
            </a:r>
            <a:endParaRPr lang="en-US" dirty="0"/>
          </a:p>
        </p:txBody>
      </p:sp>
      <p:sp>
        <p:nvSpPr>
          <p:cNvPr id="7" name="Rectangle 6"/>
          <p:cNvSpPr/>
          <p:nvPr/>
        </p:nvSpPr>
        <p:spPr bwMode="auto">
          <a:xfrm>
            <a:off x="0" y="6607686"/>
            <a:ext cx="1752600" cy="250314"/>
          </a:xfrm>
          <a:prstGeom prst="rect">
            <a:avLst/>
          </a:prstGeom>
          <a:solidFill>
            <a:srgbClr val="92D050"/>
          </a:solidFill>
          <a:ln w="9525" cap="flat" cmpd="sng" algn="ctr">
            <a:solidFill>
              <a:srgbClr val="92D05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theme/theme1.xml><?xml version="1.0" encoding="utf-8"?>
<a:theme xmlns:a="http://schemas.openxmlformats.org/drawingml/2006/main" name="Column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olumns">
      <a:majorFont>
        <a:latin typeface="Verdana"/>
        <a:ea typeface="ＭＳ Ｐゴシック"/>
        <a:cs typeface="ＭＳ Ｐゴシック"/>
      </a:majorFont>
      <a:minorFont>
        <a:latin typeface="Verdan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Columns 1">
        <a:dk1>
          <a:srgbClr val="000066"/>
        </a:dk1>
        <a:lt1>
          <a:srgbClr val="FFFFFF"/>
        </a:lt1>
        <a:dk2>
          <a:srgbClr val="5E6DA4"/>
        </a:dk2>
        <a:lt2>
          <a:srgbClr val="FFFFFF"/>
        </a:lt2>
        <a:accent1>
          <a:srgbClr val="6666FF"/>
        </a:accent1>
        <a:accent2>
          <a:srgbClr val="9999FF"/>
        </a:accent2>
        <a:accent3>
          <a:srgbClr val="B6BAC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Columns 2">
        <a:dk1>
          <a:srgbClr val="003366"/>
        </a:dk1>
        <a:lt1>
          <a:srgbClr val="FFFFFF"/>
        </a:lt1>
        <a:dk2>
          <a:srgbClr val="5E6DA4"/>
        </a:dk2>
        <a:lt2>
          <a:srgbClr val="FFFFFF"/>
        </a:lt2>
        <a:accent1>
          <a:srgbClr val="9966FF"/>
        </a:accent1>
        <a:accent2>
          <a:srgbClr val="00CC66"/>
        </a:accent2>
        <a:accent3>
          <a:srgbClr val="B6BACF"/>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Columns 3">
        <a:dk1>
          <a:srgbClr val="000000"/>
        </a:dk1>
        <a:lt1>
          <a:srgbClr val="FFFFFF"/>
        </a:lt1>
        <a:dk2>
          <a:srgbClr val="5E6DA4"/>
        </a:dk2>
        <a:lt2>
          <a:srgbClr val="FFFFFF"/>
        </a:lt2>
        <a:accent1>
          <a:srgbClr val="FF6600"/>
        </a:accent1>
        <a:accent2>
          <a:srgbClr val="FFCC00"/>
        </a:accent2>
        <a:accent3>
          <a:srgbClr val="B6BACF"/>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677</TotalTime>
  <Words>4428</Words>
  <Application>Microsoft Office PowerPoint</Application>
  <PresentationFormat>On-screen Show (4:3)</PresentationFormat>
  <Paragraphs>579</Paragraphs>
  <Slides>84</Slides>
  <Notes>78</Notes>
  <HiddenSlides>0</HiddenSlides>
  <MMClips>0</MMClips>
  <ScaleCrop>false</ScaleCrop>
  <HeadingPairs>
    <vt:vector size="4" baseType="variant">
      <vt:variant>
        <vt:lpstr>Theme</vt:lpstr>
      </vt:variant>
      <vt:variant>
        <vt:i4>1</vt:i4>
      </vt:variant>
      <vt:variant>
        <vt:lpstr>Slide Titles</vt:lpstr>
      </vt:variant>
      <vt:variant>
        <vt:i4>84</vt:i4>
      </vt:variant>
    </vt:vector>
  </HeadingPairs>
  <TitlesOfParts>
    <vt:vector size="85" baseType="lpstr">
      <vt:lpstr>Columns</vt:lpstr>
      <vt:lpstr>PowerPoint Presentation</vt:lpstr>
      <vt:lpstr>PowerPoint Presentation</vt:lpstr>
      <vt:lpstr>The MyEvent Process</vt:lpstr>
      <vt:lpstr>Event Type</vt:lpstr>
      <vt:lpstr>Event Type</vt:lpstr>
      <vt:lpstr>Event Type</vt:lpstr>
      <vt:lpstr>The Event Type</vt:lpstr>
      <vt:lpstr>The Event Type</vt:lpstr>
      <vt:lpstr>The Business Purpose</vt:lpstr>
      <vt:lpstr>The Business Purpose</vt:lpstr>
      <vt:lpstr>Describing the Participants</vt:lpstr>
      <vt:lpstr>What Those Frequencies</vt:lpstr>
      <vt:lpstr>The Business Purpose</vt:lpstr>
      <vt:lpstr>Did you Know?</vt:lpstr>
      <vt:lpstr>Per Person Meal Maximums</vt:lpstr>
      <vt:lpstr>Choosing a Payment Option</vt:lpstr>
      <vt:lpstr>Special Entertainment Extras</vt:lpstr>
      <vt:lpstr>Account Code Options</vt:lpstr>
      <vt:lpstr>The Final Product</vt:lpstr>
      <vt:lpstr>Special Considerations</vt:lpstr>
      <vt:lpstr>Special Considerations</vt:lpstr>
      <vt:lpstr>Special Considerations</vt:lpstr>
      <vt:lpstr>Catering</vt:lpstr>
      <vt:lpstr>PowerPoint Presentation</vt:lpstr>
      <vt:lpstr>Updates</vt:lpstr>
      <vt:lpstr>Updates</vt:lpstr>
      <vt:lpstr>Updates</vt:lpstr>
      <vt:lpstr>Updates</vt:lpstr>
      <vt:lpstr>Updates</vt:lpstr>
      <vt:lpstr>Did you know?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External Relations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External Relations</dc:creator>
  <cp:lastModifiedBy>Nancy</cp:lastModifiedBy>
  <cp:revision>51</cp:revision>
  <dcterms:created xsi:type="dcterms:W3CDTF">2009-06-16T21:54:10Z</dcterms:created>
  <dcterms:modified xsi:type="dcterms:W3CDTF">2015-01-22T21:04:09Z</dcterms:modified>
</cp:coreProperties>
</file>