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4" r:id="rId40"/>
    <p:sldId id="29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7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722343-CD15-4FC4-A888-45331E668E90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3AB876-BD98-4548-8249-2A9AAB3B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4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8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97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0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88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1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18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9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0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0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7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3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8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4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8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1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8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9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5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9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6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91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4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19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55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1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4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93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9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AB876-BD98-4548-8249-2A9AAB3B2C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E20D6A-88C2-4CB9-914B-6A8E5161D747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AB7D29-DAB7-4A1A-8237-192A0AE52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ucsd.edu/owa/redir.aspx?C=5f320e374f7b49ee8b472900f097f153&amp;URL=https://act.ucsd.edu/trave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il.ucsd.edu/owa/redir.aspx?C=5f320e374f7b49ee8b472900f097f153&amp;URL=http://blink.ucsd.edu/travel/training-guidelines/booking/meals-lodging-per-diem/meals.html" TargetMode="External"/><Relationship Id="rId4" Type="http://schemas.openxmlformats.org/officeDocument/2006/relationships/hyperlink" Target="https://mail.ucsd.edu/owa/redir.aspx?C=5f320e374f7b49ee8b472900f097f153&amp;URL=http://blink.ucsd.edu/travel/expenses-reimbursements/per-diem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link.ucsd.edu/travel/entertainment/overview/meal-expense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ink.ucsd.edu/travel/entertainment/overview/special/index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ink.ucsd.edu/travel/expenses-reimbursements/reporting/mileage-reimbursement/rates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EVC Business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98720"/>
          </a:xfrm>
        </p:spPr>
        <p:txBody>
          <a:bodyPr>
            <a:normAutofit/>
          </a:bodyPr>
          <a:lstStyle/>
          <a:p>
            <a:r>
              <a:rPr lang="en-US" dirty="0" smtClean="0"/>
              <a:t>Transaction Preparers</a:t>
            </a:r>
          </a:p>
          <a:p>
            <a:r>
              <a:rPr lang="en-US" dirty="0" smtClean="0"/>
              <a:t>Quarterly Training meeting</a:t>
            </a:r>
          </a:p>
          <a:p>
            <a:endParaRPr lang="en-US" dirty="0" smtClean="0"/>
          </a:p>
          <a:p>
            <a:r>
              <a:rPr lang="en-US" dirty="0" smtClean="0"/>
              <a:t>February 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9481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Expenses – “Most Economical”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Using Private Vehicle instead of most economical options (flight)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Total cost of surface transportation cannot exceed the equivalent lowest cost airfare plus local transportation to and from terminals. Total cost of surface transportation may include: 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Meal or lodging, if a minimum of 300 miles per day are traveled by the most direct route 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Parking, tolls, taxis and/or ferries </a:t>
            </a:r>
          </a:p>
        </p:txBody>
      </p:sp>
    </p:spTree>
    <p:extLst>
      <p:ext uri="{BB962C8B-B14F-4D97-AF65-F5344CB8AC3E}">
        <p14:creationId xmlns:p14="http://schemas.microsoft.com/office/powerpoint/2010/main" val="39989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79571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Expenses – “Most Economical”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Comparable Flights 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Needs to be obtained at the time the original option chosen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Example:  Claim that it is cheaper to fly into LAX and use a private car to San Diego instead of flying into San Diego.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Example:  Decision to drive to San Francisco instead of </a:t>
            </a:r>
            <a:r>
              <a:rPr lang="en-US" sz="2000" dirty="0" smtClean="0"/>
              <a:t>flying</a:t>
            </a:r>
          </a:p>
          <a:p>
            <a:pPr marL="450533" lvl="1" indent="-158750"/>
            <a:endParaRPr lang="en-US" sz="2000" dirty="0"/>
          </a:p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Long-Term Parking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Travelers should seek out the longer-term parking accommodations at airports or common carriers when travel is expected to exceed twenty-four </a:t>
            </a:r>
            <a:r>
              <a:rPr lang="en-US" sz="2000" dirty="0" smtClean="0">
                <a:solidFill>
                  <a:schemeClr val="tx1"/>
                </a:solidFill>
              </a:rPr>
              <a:t>hours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 – Conferences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rmAutofit/>
          </a:bodyPr>
          <a:lstStyle/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Use MyTravel for local conferences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Travel Card </a:t>
            </a:r>
            <a:r>
              <a:rPr lang="en-US" sz="2000" dirty="0" smtClean="0">
                <a:solidFill>
                  <a:schemeClr val="tx1"/>
                </a:solidFill>
              </a:rPr>
              <a:t>should be </a:t>
            </a:r>
            <a:r>
              <a:rPr lang="en-US" sz="2000" dirty="0">
                <a:solidFill>
                  <a:schemeClr val="tx1"/>
                </a:solidFill>
              </a:rPr>
              <a:t>used for conferences</a:t>
            </a:r>
          </a:p>
          <a:p>
            <a:pPr marL="634683" lvl="1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Prepayments available if the traveler does not hold a </a:t>
            </a:r>
            <a:r>
              <a:rPr lang="en-US" sz="2000" dirty="0" smtClean="0">
                <a:solidFill>
                  <a:schemeClr val="tx1"/>
                </a:solidFill>
              </a:rPr>
              <a:t>Travel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ard</a:t>
            </a:r>
            <a:endParaRPr lang="en-US" sz="2000" dirty="0">
              <a:solidFill>
                <a:schemeClr val="tx1"/>
              </a:solidFill>
            </a:endParaRP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An expense for lodging within the vicinity of your home or headquarters is generally </a:t>
            </a:r>
            <a:r>
              <a:rPr lang="en-US" sz="2000" i="1" dirty="0">
                <a:solidFill>
                  <a:schemeClr val="tx1"/>
                </a:solidFill>
              </a:rPr>
              <a:t>not eligible </a:t>
            </a:r>
            <a:r>
              <a:rPr lang="en-US" sz="2000" dirty="0">
                <a:solidFill>
                  <a:schemeClr val="tx1"/>
                </a:solidFill>
              </a:rPr>
              <a:t>for reimbursement unless an early start time is combined with a distance greater than 40 miles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IRS Taxable Fringe Benefit Guide specifically excludes meals unless the traveler is away from his or her home overnight as supported by a lodging receipt</a:t>
            </a:r>
          </a:p>
        </p:txBody>
      </p:sp>
    </p:spTree>
    <p:extLst>
      <p:ext uri="{BB962C8B-B14F-4D97-AF65-F5344CB8AC3E}">
        <p14:creationId xmlns:p14="http://schemas.microsoft.com/office/powerpoint/2010/main" val="40751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Expenses – Miscellaneous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buNone/>
            </a:pPr>
            <a:r>
              <a:rPr lang="en-US" b="1" dirty="0">
                <a:solidFill>
                  <a:schemeClr val="tx1"/>
                </a:solidFill>
              </a:rPr>
              <a:t>Laundering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Only available if trip </a:t>
            </a:r>
            <a:r>
              <a:rPr lang="en-US" i="1" dirty="0">
                <a:solidFill>
                  <a:schemeClr val="tx1"/>
                </a:solidFill>
              </a:rPr>
              <a:t>exceeds</a:t>
            </a:r>
            <a:r>
              <a:rPr lang="en-US" dirty="0">
                <a:solidFill>
                  <a:schemeClr val="tx1"/>
                </a:solidFill>
              </a:rPr>
              <a:t> six </a:t>
            </a:r>
            <a:r>
              <a:rPr lang="en-US" dirty="0" smtClean="0">
                <a:solidFill>
                  <a:schemeClr val="tx1"/>
                </a:solidFill>
              </a:rPr>
              <a:t>days</a:t>
            </a:r>
          </a:p>
          <a:p>
            <a:pPr marL="17463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7463" indent="0">
              <a:buNone/>
            </a:pPr>
            <a:r>
              <a:rPr lang="en-US" b="1" dirty="0">
                <a:solidFill>
                  <a:schemeClr val="tx1"/>
                </a:solidFill>
              </a:rPr>
              <a:t>Currency Converters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Attached with receipts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Converted as of the day of </a:t>
            </a:r>
            <a:r>
              <a:rPr lang="en-US" dirty="0" smtClean="0">
                <a:solidFill>
                  <a:schemeClr val="tx1"/>
                </a:solidFill>
              </a:rPr>
              <a:t>purchase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Incidental Expenses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rm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What exactly is an “Incidental Expense?”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Incidental </a:t>
            </a:r>
            <a:r>
              <a:rPr lang="en-US" sz="2000" dirty="0"/>
              <a:t>expenses are part of the per diem and Meals &amp; Incidental Expenses (M&amp;IE) and include tips for services and costs for ground transportation directly connected with a meal (</a:t>
            </a:r>
            <a:r>
              <a:rPr lang="en-US" sz="2000" i="1" dirty="0"/>
              <a:t>e.g.,</a:t>
            </a:r>
            <a:r>
              <a:rPr lang="en-US" sz="2000" dirty="0"/>
              <a:t> taxi from hotel to restaurant and back).  In </a:t>
            </a:r>
            <a:r>
              <a:rPr lang="en-US" sz="2000" u="sng" dirty="0">
                <a:hlinkClick r:id="rId3" action="ppaction://hlinkfile"/>
              </a:rPr>
              <a:t>MyTravel</a:t>
            </a:r>
            <a:r>
              <a:rPr lang="en-US" sz="2000" dirty="0"/>
              <a:t>, cash tips given to hospitality staff, baggage handlers, etc., and transportation to and from meals, should be claimed as part of the M&amp;IE /per diem and not claimed as an “Other” or “Ground Transportation” expense. Visit </a:t>
            </a:r>
            <a:r>
              <a:rPr lang="en-US" sz="2000" u="sng" dirty="0">
                <a:hlinkClick r:id="rId4" action="ppaction://hlinkfile"/>
              </a:rPr>
              <a:t>Per Diem for Travel</a:t>
            </a:r>
            <a:r>
              <a:rPr lang="en-US" sz="2000" dirty="0"/>
              <a:t> and </a:t>
            </a:r>
            <a:r>
              <a:rPr lang="en-US" sz="2000" u="sng" dirty="0">
                <a:hlinkClick r:id="rId5" action="ppaction://hlinkfile"/>
              </a:rPr>
              <a:t>Meals for Short-Term Domestic Travel</a:t>
            </a:r>
            <a:r>
              <a:rPr lang="en-US" sz="2000" dirty="0"/>
              <a:t> to learn more.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MyTravel – Training Modules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1023"/>
          <a:stretch/>
        </p:blipFill>
        <p:spPr bwMode="auto">
          <a:xfrm>
            <a:off x="1063868" y="2362200"/>
            <a:ext cx="7016263" cy="41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MyEvents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Event Type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15083" r="9596" b="4132"/>
          <a:stretch/>
        </p:blipFill>
        <p:spPr bwMode="auto">
          <a:xfrm>
            <a:off x="876300" y="2143124"/>
            <a:ext cx="7077076" cy="37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35412"/>
              </p:ext>
            </p:extLst>
          </p:nvPr>
        </p:nvGraphicFramePr>
        <p:xfrm>
          <a:off x="473364" y="1295400"/>
          <a:ext cx="8289636" cy="49422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03437"/>
                <a:gridCol w="3886199"/>
              </a:tblGrid>
              <a:tr h="4616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Event Type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Examples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1290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MEETING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Employees, others. On UCSD Premises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Administrative, planning, workgroups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Planning, mentoring, workgroups (Faculty, Staff, UCSD students)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Formal training sessions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Professional association, scholarly society, external organization</a:t>
                      </a:r>
                    </a:p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UC-wide meetings, Academic Senate, Regents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Meal over max requires 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special entertainment 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approval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Grant project discussions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Lab meeting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Research collaboration within UCSD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Meeting space like hotel conference room can be meeting</a:t>
                      </a:r>
                    </a:p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151952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HOSTING</a:t>
                      </a:r>
                      <a:r>
                        <a:rPr lang="en-US" sz="1200" dirty="0" smtClean="0">
                          <a:latin typeface="+mj-lt"/>
                        </a:rPr>
                        <a:t> Guests, Functions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Donor, donor cultivation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latin typeface="+mj-lt"/>
                        </a:rPr>
                        <a:t>Prospective</a:t>
                      </a:r>
                      <a:r>
                        <a:rPr lang="en-US" sz="1200" dirty="0" smtClean="0">
                          <a:latin typeface="+mj-lt"/>
                        </a:rPr>
                        <a:t> academic or administrative appointee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Reception by invitation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Recruiting graduate student, student athlete, scholar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Visitor, official guest (person or organization)</a:t>
                      </a:r>
                    </a:p>
                    <a:p>
                      <a:r>
                        <a:rPr lang="en-US" sz="1200" i="1" dirty="0" smtClean="0">
                          <a:latin typeface="+mj-lt"/>
                        </a:rPr>
                        <a:t>Spouse/partner participation or over</a:t>
                      </a:r>
                      <a:r>
                        <a:rPr lang="en-US" sz="1200" i="1" baseline="0" dirty="0" smtClean="0">
                          <a:latin typeface="+mj-lt"/>
                        </a:rPr>
                        <a:t> </a:t>
                      </a:r>
                      <a:r>
                        <a:rPr lang="en-US" sz="1200" i="1" dirty="0" smtClean="0">
                          <a:latin typeface="+mj-lt"/>
                        </a:rPr>
                        <a:t>max requires </a:t>
                      </a:r>
                      <a:r>
                        <a:rPr lang="en-US" sz="1200" b="1" i="1" dirty="0" smtClean="0">
                          <a:latin typeface="+mj-lt"/>
                        </a:rPr>
                        <a:t>special entertainment </a:t>
                      </a:r>
                      <a:r>
                        <a:rPr lang="en-US" sz="1200" i="1" dirty="0" smtClean="0">
                          <a:latin typeface="+mj-lt"/>
                        </a:rPr>
                        <a:t>approval</a:t>
                      </a:r>
                      <a:endParaRPr lang="en-US" sz="1200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Dinner to discuss donor prospects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Dinner to discuss research and seminar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Recruitment lunch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Dinner with research group following a lecture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Research collaboration with others outside of the University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UCSD employees gathering off-site (at a restaurant or private residence)</a:t>
                      </a:r>
                    </a:p>
                  </a:txBody>
                  <a:tcPr/>
                </a:tc>
              </a:tr>
              <a:tr h="4616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CELEBRATING</a:t>
                      </a:r>
                      <a:r>
                        <a:rPr lang="en-US" sz="1200" dirty="0" smtClean="0">
                          <a:latin typeface="+mj-lt"/>
                        </a:rPr>
                        <a:t> Employee Appreciation, Morale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Appreciation, recognition, length of service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Employee morale group event, holiday party, picnic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Retirement, farewell</a:t>
                      </a:r>
                    </a:p>
                    <a:p>
                      <a:r>
                        <a:rPr lang="en-US" sz="1200" i="1" dirty="0" smtClean="0">
                          <a:latin typeface="+mj-lt"/>
                        </a:rPr>
                        <a:t>All</a:t>
                      </a:r>
                      <a:r>
                        <a:rPr lang="en-US" sz="1200" i="1" baseline="0" dirty="0" smtClean="0">
                          <a:latin typeface="+mj-lt"/>
                        </a:rPr>
                        <a:t> require </a:t>
                      </a:r>
                      <a:r>
                        <a:rPr lang="en-US" sz="1200" b="1" i="1" baseline="0" dirty="0" smtClean="0">
                          <a:latin typeface="+mj-lt"/>
                        </a:rPr>
                        <a:t>special entertainment </a:t>
                      </a:r>
                      <a:r>
                        <a:rPr lang="en-US" sz="1200" i="1" baseline="0" dirty="0" smtClean="0">
                          <a:latin typeface="+mj-lt"/>
                        </a:rPr>
                        <a:t>approval</a:t>
                      </a:r>
                      <a:endParaRPr lang="en-US" sz="1200" i="1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Welcome celebration to introduce new faculty member to support staff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Lunch celebration of recruitment project completion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Department holiday celebration</a:t>
                      </a:r>
                    </a:p>
                    <a:p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9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32"/>
              </p:ext>
            </p:extLst>
          </p:nvPr>
        </p:nvGraphicFramePr>
        <p:xfrm>
          <a:off x="473364" y="1295400"/>
          <a:ext cx="8289636" cy="5227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03437"/>
                <a:gridCol w="3886199"/>
              </a:tblGrid>
              <a:tr h="4616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Event Type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Examples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833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ATTENDING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Community Events, Fundraising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Fundraising events (including purchase of tables)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>
                          <a:tab pos="22860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Tickets to sporting, theatrical, musical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Tickets to IMAX encourage </a:t>
                      </a:r>
                      <a:r>
                        <a:rPr kumimoji="0" lang="en-US" sz="1200" kern="1200" dirty="0" err="1" smtClean="0">
                          <a:effectLst/>
                          <a:latin typeface="+mj-lt"/>
                        </a:rPr>
                        <a:t>std</a:t>
                      </a: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 part in science &amp; tech program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i="1" kern="1200" dirty="0" smtClean="0">
                          <a:effectLst/>
                          <a:latin typeface="+mj-lt"/>
                        </a:rPr>
                        <a:t>SD Business Journal </a:t>
                      </a: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Women Who Mean Business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effectLst/>
                          <a:latin typeface="+mj-lt"/>
                        </a:rPr>
                        <a:t>Golf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EXTENDING</a:t>
                      </a:r>
                      <a:r>
                        <a:rPr lang="en-US" sz="1200" dirty="0" smtClean="0">
                          <a:latin typeface="+mj-lt"/>
                        </a:rPr>
                        <a:t> Hospitality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 house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Reception, open invitation to general public community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Visitor</a:t>
                      </a:r>
                    </a:p>
                    <a:p>
                      <a:pPr marL="0" indent="0"/>
                      <a:r>
                        <a:rPr kumimoji="0" lang="en-US" sz="120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Spouse/partner </a:t>
                      </a:r>
                      <a:r>
                        <a:rPr lang="en-US" sz="1200" i="1" dirty="0" smtClean="0">
                          <a:latin typeface="+mj-lt"/>
                        </a:rPr>
                        <a:t>participation or over max requires </a:t>
                      </a:r>
                      <a:r>
                        <a:rPr lang="en-US" sz="1200" b="1" i="1" dirty="0" smtClean="0">
                          <a:latin typeface="+mj-lt"/>
                        </a:rPr>
                        <a:t>special entertainment </a:t>
                      </a:r>
                      <a:r>
                        <a:rPr lang="en-US" sz="1200" i="1" dirty="0" smtClean="0">
                          <a:latin typeface="+mj-lt"/>
                        </a:rPr>
                        <a:t>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Opening reception for an exhibition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Department open house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Library book club meeting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La Jolla Del Sol apartments extending for community building events</a:t>
                      </a:r>
                    </a:p>
                  </a:txBody>
                  <a:tcPr/>
                </a:tc>
              </a:tr>
              <a:tr h="46167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+mj-lt"/>
                        </a:rPr>
                        <a:t>PROVIDING</a:t>
                      </a:r>
                      <a:r>
                        <a:rPr lang="en-US" sz="1200" dirty="0" smtClean="0">
                          <a:latin typeface="+mj-lt"/>
                        </a:rPr>
                        <a:t> Work, Program Related Meals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kumimoji="0"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Employee</a:t>
                      </a:r>
                      <a:r>
                        <a:rPr lang="en-US" sz="1200" dirty="0" smtClean="0">
                          <a:latin typeface="+mj-lt"/>
                        </a:rPr>
                        <a:t> on-the-job meals (no part. list required)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Grand rounds (Medical Center) (no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part. list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req’d</a:t>
                      </a:r>
                      <a:r>
                        <a:rPr lang="en-US" sz="1200" dirty="0" smtClean="0">
                          <a:latin typeface="+mj-lt"/>
                        </a:rPr>
                        <a:t>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Volunteers and research subjects (no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part. list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req’d</a:t>
                      </a:r>
                      <a:r>
                        <a:rPr lang="en-US" sz="1200" dirty="0" smtClean="0">
                          <a:latin typeface="+mj-lt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Educational conference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Lunch provisions for research subjects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Journal Club</a:t>
                      </a:r>
                    </a:p>
                    <a:p>
                      <a:r>
                        <a:rPr lang="en-US" sz="1200" b="1" i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NOT</a:t>
                      </a:r>
                      <a:r>
                        <a:rPr lang="en-US" sz="1200" b="1" i="1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for a meeting that is held during the lunch hour</a:t>
                      </a:r>
                      <a:endParaRPr lang="en-US" sz="1200" b="1" i="1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61673"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1200" b="1" dirty="0" smtClean="0">
                          <a:latin typeface="+mj-lt"/>
                        </a:rPr>
                        <a:t>SPONSORING</a:t>
                      </a:r>
                      <a:r>
                        <a:rPr lang="en-US" sz="1200" dirty="0" smtClean="0">
                          <a:latin typeface="+mj-lt"/>
                        </a:rPr>
                        <a:t> Student Events, Occasions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Athletic team, training, game related (at home, no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en-US" sz="1200" dirty="0" smtClean="0">
                          <a:latin typeface="+mj-lt"/>
                        </a:rPr>
                        <a:t>travel)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Continuing education, self-supporting programs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Gatherings, awards banquets, or meeting students (only) (no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part. list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req’d</a:t>
                      </a:r>
                      <a:r>
                        <a:rPr lang="en-US" sz="1200" dirty="0" smtClean="0">
                          <a:latin typeface="+mj-lt"/>
                        </a:rPr>
                        <a:t>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Orientation, commencement (no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part. list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req’d</a:t>
                      </a:r>
                      <a:r>
                        <a:rPr lang="en-US" sz="1200" dirty="0" smtClean="0">
                          <a:latin typeface="+mj-lt"/>
                        </a:rPr>
                        <a:t>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Speaker – Student (637592)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Gathering for graduate students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Quarterly social event/social hour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Graduate students taking speaker out to discuss seminar.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latin typeface="+mj-lt"/>
                        </a:rPr>
                        <a:t>Tickets for zoo, boat excursions, field trip related activities for students remain on sponsoring, not attending.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5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47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Welcome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Background &amp;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Introductions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MyTravel &amp; </a:t>
            </a:r>
            <a:r>
              <a:rPr lang="en-US" sz="2800" dirty="0" err="1" smtClean="0"/>
              <a:t>MyEvents</a:t>
            </a:r>
            <a:r>
              <a:rPr lang="en-US" sz="2800" dirty="0" smtClean="0"/>
              <a:t>: </a:t>
            </a:r>
          </a:p>
          <a:p>
            <a:pPr marL="68580" indent="0">
              <a:buNone/>
            </a:pPr>
            <a:r>
              <a:rPr lang="en-US" sz="2800" dirty="0" smtClean="0"/>
              <a:t>    Best Practices &amp; Updates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Express Card Attachment Tool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7356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Watch Those Frequencies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UCSD does not pay or reimburse frequent or routine expenditures for meals or light refreshments for employees as they're considered taxable income by the IRS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For meetings and entertainment events, limit: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Meals to once per month, per group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Light refreshments to twice </a:t>
            </a:r>
            <a:r>
              <a:rPr lang="en-US" sz="1800" dirty="0" smtClean="0">
                <a:solidFill>
                  <a:schemeClr val="tx1"/>
                </a:solidFill>
              </a:rPr>
              <a:t>per </a:t>
            </a:r>
            <a:r>
              <a:rPr lang="en-US" sz="1800" dirty="0">
                <a:solidFill>
                  <a:schemeClr val="tx1"/>
                </a:solidFill>
              </a:rPr>
              <a:t>month, per </a:t>
            </a:r>
            <a:r>
              <a:rPr lang="en-US" sz="1800" dirty="0" smtClean="0">
                <a:solidFill>
                  <a:schemeClr val="tx1"/>
                </a:solidFill>
              </a:rPr>
              <a:t>group</a:t>
            </a:r>
            <a:endParaRPr lang="en-US" sz="1800" dirty="0">
              <a:solidFill>
                <a:schemeClr val="tx1"/>
              </a:solidFill>
            </a:endParaRPr>
          </a:p>
          <a:p>
            <a:pPr marL="365760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While </a:t>
            </a:r>
            <a:r>
              <a:rPr lang="en-US" sz="2400" dirty="0" err="1">
                <a:solidFill>
                  <a:schemeClr val="tx1"/>
                </a:solidFill>
              </a:rPr>
              <a:t>MyEvents</a:t>
            </a:r>
            <a:r>
              <a:rPr lang="en-US" sz="2400" dirty="0">
                <a:solidFill>
                  <a:schemeClr val="tx1"/>
                </a:solidFill>
              </a:rPr>
              <a:t> asks the “frequency” question only for Meeting types, the limitations also apply to Hosted events.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Purpose</a:t>
            </a:r>
            <a:endParaRPr lang="en-US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5676900" y="2286000"/>
            <a:ext cx="30861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If more than one </a:t>
            </a:r>
            <a:r>
              <a:rPr lang="en-US" sz="1800" dirty="0" err="1"/>
              <a:t>MyEvent</a:t>
            </a:r>
            <a:r>
              <a:rPr lang="en-US" sz="1800" dirty="0"/>
              <a:t> is being processed for a single event, be sure to cross-reference the other event number(s).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sz="1800" dirty="0"/>
              <a:t>When multiple </a:t>
            </a:r>
            <a:r>
              <a:rPr lang="en-US" sz="1800" dirty="0" err="1"/>
              <a:t>MyEvents</a:t>
            </a:r>
            <a:r>
              <a:rPr lang="en-US" sz="1800" dirty="0"/>
              <a:t> are required, also attach a ‘general’ budget so approvers can reasonably determine the anticipated per-person meal expense.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7"/>
          <a:stretch/>
        </p:blipFill>
        <p:spPr bwMode="auto">
          <a:xfrm>
            <a:off x="304800" y="2286000"/>
            <a:ext cx="537667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9944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be careful with those acronyms!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Purpose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886244"/>
              </p:ext>
            </p:extLst>
          </p:nvPr>
        </p:nvGraphicFramePr>
        <p:xfrm>
          <a:off x="508635" y="2286000"/>
          <a:ext cx="8126730" cy="33072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206365"/>
                <a:gridCol w="2920365"/>
              </a:tblGrid>
              <a:tr h="42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Solid event description</a:t>
                      </a:r>
                      <a:endParaRPr lang="en-US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Weak </a:t>
                      </a:r>
                      <a:r>
                        <a:rPr lang="en-US" sz="2000" b="1" dirty="0" smtClean="0">
                          <a:effectLst/>
                          <a:latin typeface="+mj-lt"/>
                        </a:rPr>
                        <a:t>description</a:t>
                      </a:r>
                      <a:endParaRPr lang="en-US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Monthly fund manager meeting to discuss actuals against budget and year-end forecasting.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</a:rPr>
                        <a:t>Monthly fund manager meeting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9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Hosted dinner with guest speaker to discuss student feedback and industry trends focused on the course.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                                           OR</a:t>
                      </a:r>
                      <a:endParaRPr lang="en-US" sz="1400" b="0" dirty="0"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Hosted dinner with guest speaker prior to presentation to discuss logistics.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                                          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j-lt"/>
                        </a:rPr>
                        <a:t>Hosted dinner with guest speaker to discuss participant feedback to presentation.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Hosted dinner with guest speaker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Monthly Coleman lab meeting to discuss research findings from X and Y projects and to review Smith’s presentation.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j-lt"/>
                        </a:rPr>
                        <a:t> </a:t>
                      </a:r>
                      <a:endParaRPr lang="en-US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</a:rPr>
                        <a:t>Monthly Coleman lab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8790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Agenda may be attached to document business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/>
              <a:t>The Business Purpose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Spouses in attendance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Donor activities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Recruiting – </a:t>
            </a:r>
            <a:r>
              <a:rPr lang="en-US" sz="1800" i="1" dirty="0">
                <a:solidFill>
                  <a:schemeClr val="tx1"/>
                </a:solidFill>
              </a:rPr>
              <a:t>if </a:t>
            </a:r>
            <a:r>
              <a:rPr lang="en-US" sz="1800" dirty="0">
                <a:solidFill>
                  <a:schemeClr val="tx1"/>
                </a:solidFill>
              </a:rPr>
              <a:t>the spouse of the candidate is in </a:t>
            </a:r>
            <a:r>
              <a:rPr lang="en-US" sz="1800" dirty="0" smtClean="0">
                <a:solidFill>
                  <a:schemeClr val="tx1"/>
                </a:solidFill>
              </a:rPr>
              <a:t>attendance, invitation </a:t>
            </a:r>
            <a:r>
              <a:rPr lang="en-US" sz="1800" dirty="0">
                <a:solidFill>
                  <a:schemeClr val="tx1"/>
                </a:solidFill>
              </a:rPr>
              <a:t>needs to reflect that UCSD is hosting the </a:t>
            </a:r>
            <a:r>
              <a:rPr lang="en-US" sz="1800" dirty="0" smtClean="0">
                <a:solidFill>
                  <a:schemeClr val="tx1"/>
                </a:solidFill>
              </a:rPr>
              <a:t>event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If UCSD did not pay the expense of a spouse in attendance, you can select “No” for </a:t>
            </a:r>
            <a:r>
              <a:rPr lang="en-US" sz="1800" i="1" dirty="0" smtClean="0">
                <a:solidFill>
                  <a:schemeClr val="tx1"/>
                </a:solidFill>
              </a:rPr>
              <a:t>Did a spouse/partner attend the event?</a:t>
            </a:r>
            <a:endParaRPr lang="en-US" sz="1800" i="1" dirty="0">
              <a:solidFill>
                <a:schemeClr val="tx1"/>
              </a:solidFill>
            </a:endParaRP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When the spouse works at UCSD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Role is considered “employee” when attendance is that of an </a:t>
            </a:r>
            <a:r>
              <a:rPr lang="en-US" sz="1600" dirty="0" smtClean="0">
                <a:solidFill>
                  <a:schemeClr val="tx1"/>
                </a:solidFill>
              </a:rPr>
              <a:t>employee</a:t>
            </a:r>
            <a:endParaRPr lang="en-US" sz="1600" dirty="0"/>
          </a:p>
          <a:p>
            <a:pPr marL="17463" indent="0">
              <a:spcAft>
                <a:spcPts val="600"/>
              </a:spcAft>
              <a:buFont typeface="Arial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Exceeding the Per-Person Maximum Cost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The request must document the circumstances which were unavoidable or necessary to accomplish the University business purpose</a:t>
            </a:r>
          </a:p>
        </p:txBody>
      </p:sp>
    </p:spTree>
    <p:extLst>
      <p:ext uri="{BB962C8B-B14F-4D97-AF65-F5344CB8AC3E}">
        <p14:creationId xmlns:p14="http://schemas.microsoft.com/office/powerpoint/2010/main" val="2784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the Participants</a:t>
            </a:r>
            <a:endParaRPr lang="en-US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5676900" y="2286000"/>
            <a:ext cx="3086100" cy="419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For multiple participants, you can upload a sign-in sheet, Excel file,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REMINDER</a:t>
            </a:r>
            <a:r>
              <a:rPr lang="en-US" sz="1800" dirty="0"/>
              <a:t>:  Be sure to include the title and company affiliation.</a:t>
            </a:r>
          </a:p>
          <a:p>
            <a:pPr marL="68580" indent="0">
              <a:spcBef>
                <a:spcPts val="600"/>
              </a:spcBef>
              <a:buNone/>
            </a:pPr>
            <a:r>
              <a:rPr lang="en-US" sz="1600" dirty="0"/>
              <a:t>Ex: Nancy </a:t>
            </a:r>
            <a:r>
              <a:rPr lang="en-US" sz="1600" dirty="0" err="1"/>
              <a:t>Herbst</a:t>
            </a:r>
            <a:r>
              <a:rPr lang="en-US" sz="1600" dirty="0"/>
              <a:t>, Travel Manager, </a:t>
            </a:r>
            <a:r>
              <a:rPr lang="en-US" sz="1600" dirty="0" smtClean="0"/>
              <a:t>UCSD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Research subjects can include first name and last initial</a:t>
            </a:r>
          </a:p>
          <a:p>
            <a:pPr marL="68580" indent="0">
              <a:spcBef>
                <a:spcPts val="600"/>
              </a:spcBef>
              <a:buNone/>
            </a:pPr>
            <a:r>
              <a:rPr lang="en-US" sz="1600" dirty="0"/>
              <a:t>Ex:  Nancy H, Research Subject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0" r="19037" b="12977"/>
          <a:stretch/>
        </p:blipFill>
        <p:spPr bwMode="auto">
          <a:xfrm>
            <a:off x="663091" y="2180306"/>
            <a:ext cx="4899509" cy="467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the Status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1" y="2286000"/>
            <a:ext cx="81819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2600" y="5638800"/>
            <a:ext cx="304800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If corrections need to be made, the Restart option is the only way to make the edit.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286000"/>
            <a:ext cx="304800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Recent enhancements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Last Updated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dirty="0" smtClean="0">
                <a:solidFill>
                  <a:schemeClr val="bg1"/>
                </a:solidFill>
              </a:rPr>
              <a:t>reparer ID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The system no longer changes the date of the event to today’s date when restarted.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Approval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61913" indent="0">
              <a:buFont typeface="Arial"/>
              <a:buNone/>
            </a:pPr>
            <a:r>
              <a:rPr lang="en-US" sz="2000" dirty="0"/>
              <a:t>Expenses should not exceed the </a:t>
            </a:r>
            <a:r>
              <a:rPr lang="en-US" sz="2000" dirty="0">
                <a:hlinkClick r:id="rId3" action="ppaction://hlinkfile"/>
              </a:rPr>
              <a:t>per-person maximum</a:t>
            </a:r>
            <a:r>
              <a:rPr lang="en-US" sz="2000" dirty="0"/>
              <a:t> for the meal type. The maximum includes tax and tip but not facility or room rental fees, which can be claimed as an additional expense. If expenses exceed the per-person maximum: It is considered </a:t>
            </a:r>
            <a:r>
              <a:rPr lang="en-US" sz="2000" dirty="0">
                <a:hlinkClick r:id="rId4" action="ppaction://hlinkfile"/>
              </a:rPr>
              <a:t>special entertainment</a:t>
            </a:r>
            <a:r>
              <a:rPr lang="en-US" sz="2000" dirty="0"/>
              <a:t>.</a:t>
            </a:r>
          </a:p>
          <a:p>
            <a:pPr marL="347663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When the </a:t>
            </a:r>
            <a:r>
              <a:rPr lang="en-US" sz="1800" dirty="0" smtClean="0"/>
              <a:t>cost per person exceeds </a:t>
            </a:r>
            <a:r>
              <a:rPr lang="en-US" sz="1800" dirty="0"/>
              <a:t>the maximum, provide a written justification as to why higher costs were unavoidable and necessary to achieve the UC San Diego business purpose of the entertainment. </a:t>
            </a:r>
          </a:p>
          <a:p>
            <a:pPr marL="347663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While the per-person maximum may be exceeded on occasion, it might trigger a taxable event for both the host and the guests depending on the circumstances and frequency. See tax issues listed below. </a:t>
            </a:r>
          </a:p>
        </p:txBody>
      </p:sp>
    </p:spTree>
    <p:extLst>
      <p:ext uri="{BB962C8B-B14F-4D97-AF65-F5344CB8AC3E}">
        <p14:creationId xmlns:p14="http://schemas.microsoft.com/office/powerpoint/2010/main" val="1338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Approval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b="1" dirty="0" smtClean="0"/>
              <a:t>Tax Issues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IRS considers entertainment expenses as reportable income to the host under the following circumstances: Expenses are not substantiated with receipts (if for $75 or greater, or special entertainment in any amount). 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The expenses are lavish or extravagant for the type of function. 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The entertainment or travel is not directly related to the employee's job or otherwise qualifies as a UC San Diego business expense. </a:t>
            </a:r>
          </a:p>
          <a:p>
            <a:pPr marL="4572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The official host (or other designated employee) is not present when the activity takes place.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754469"/>
            <a:ext cx="7696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is why the “purpose” is so important and why there has been some “refining” of procedures for visiting scholars, students, individual types, etc.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Hosting at a private residence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Contact Diana Olson, General Liability Manager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Consider the amount of personal risk the host will need to accept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Invitation needs to reflect that UCSD is hosting the event</a:t>
            </a:r>
          </a:p>
        </p:txBody>
      </p:sp>
    </p:spTree>
    <p:extLst>
      <p:ext uri="{BB962C8B-B14F-4D97-AF65-F5344CB8AC3E}">
        <p14:creationId xmlns:p14="http://schemas.microsoft.com/office/powerpoint/2010/main" val="15575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Attending community events and fundraisers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Receipt must </a:t>
            </a:r>
            <a:r>
              <a:rPr lang="en-US" sz="2000" dirty="0" smtClean="0">
                <a:solidFill>
                  <a:schemeClr val="tx1"/>
                </a:solidFill>
              </a:rPr>
              <a:t>break out </a:t>
            </a:r>
            <a:r>
              <a:rPr lang="en-US" sz="2000" dirty="0">
                <a:solidFill>
                  <a:schemeClr val="tx1"/>
                </a:solidFill>
              </a:rPr>
              <a:t>the “meal” from the “donation”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If the individual pays directly, then s/he can only be reimbursed the amount of the “meal”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If paying by Travel Card, the payment must be sent with the transmittal memo and the receipt should reflect UCSD as the payee</a:t>
            </a:r>
          </a:p>
          <a:p>
            <a:pPr marL="577533" lvl="1" indent="-285750">
              <a:buFont typeface="Wingdings" panose="05000000000000000000" pitchFamily="2" charset="2"/>
              <a:buChar char="Ø"/>
            </a:pPr>
            <a:r>
              <a:rPr lang="en-US" sz="1600" dirty="0"/>
              <a:t>Reimbursements to the Travel Card through MyTravel must include the transmittal letter and receipt (if available)</a:t>
            </a:r>
            <a:endParaRPr lang="en-US" sz="1600" dirty="0">
              <a:solidFill>
                <a:schemeClr val="tx1"/>
              </a:solidFill>
            </a:endParaRP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If paying by check, the transmittal letter must be uploaded in </a:t>
            </a:r>
            <a:r>
              <a:rPr lang="en-US" sz="2000" dirty="0" err="1" smtClean="0">
                <a:solidFill>
                  <a:schemeClr val="tx1"/>
                </a:solidFill>
              </a:rPr>
              <a:t>MyEvents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04800" y="3429000"/>
            <a:ext cx="304800" cy="3048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Receipts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Expenses of $75 or more must be supported by ‘original’ itemized receipt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If the expense being claimed exceeds $75 but is comprised of two receipts, each less than $75, the receipts are required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Lost receipts need to include a description of what steps the host/department did to obtain a duplicate receipt and what is being done to avoid future lost receipts</a:t>
            </a:r>
          </a:p>
          <a:p>
            <a:pPr marL="360363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If a credit card statement is being submitted when the receipt is lost, redact the credit card number, home address, and personal purchases</a:t>
            </a:r>
          </a:p>
        </p:txBody>
      </p:sp>
    </p:spTree>
    <p:extLst>
      <p:ext uri="{BB962C8B-B14F-4D97-AF65-F5344CB8AC3E}">
        <p14:creationId xmlns:p14="http://schemas.microsoft.com/office/powerpoint/2010/main" val="1257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MyEvents</a:t>
            </a:r>
            <a:r>
              <a:rPr lang="en-US" dirty="0" smtClean="0"/>
              <a:t> &amp; Travel Card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399" y="3333750"/>
            <a:ext cx="2602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operation since November.  No more paper claims!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37" y="2171700"/>
            <a:ext cx="5271386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397376" y="3581400"/>
            <a:ext cx="1927224" cy="8509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Catering Contracts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dirty="0"/>
              <a:t>Don’t forget that catering vendors must have a contract signed by Procurement and Contracts </a:t>
            </a:r>
            <a:r>
              <a:rPr lang="en-US" dirty="0" smtClean="0"/>
              <a:t>(Robert </a:t>
            </a:r>
            <a:r>
              <a:rPr lang="en-US" dirty="0" err="1" smtClean="0"/>
              <a:t>Stueber</a:t>
            </a:r>
            <a:r>
              <a:rPr lang="en-US" dirty="0" smtClean="0"/>
              <a:t>) prior </a:t>
            </a:r>
            <a:r>
              <a:rPr lang="en-US" dirty="0"/>
              <a:t>to the event and prior to submitting them through </a:t>
            </a:r>
            <a:r>
              <a:rPr lang="en-US" dirty="0" err="1"/>
              <a:t>MyEvents</a:t>
            </a:r>
            <a:r>
              <a:rPr lang="en-US" dirty="0"/>
              <a:t> for payment/ deposit.</a:t>
            </a:r>
          </a:p>
        </p:txBody>
      </p:sp>
    </p:spTree>
    <p:extLst>
      <p:ext uri="{BB962C8B-B14F-4D97-AF65-F5344CB8AC3E}">
        <p14:creationId xmlns:p14="http://schemas.microsoft.com/office/powerpoint/2010/main" val="1511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6433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Mileage Reimbursement 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37338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MyTravel </a:t>
            </a:r>
            <a:r>
              <a:rPr lang="en-US" sz="2000" dirty="0"/>
              <a:t>will automatically apply the new rates based on trip start date.  Accordingly, mileage reimbursements that cover multiple years should be broken out into separate MyTravel claims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hlinkClick r:id="rId3"/>
              </a:rPr>
              <a:t>Mileage Reimbursement Rates</a:t>
            </a:r>
            <a:r>
              <a:rPr lang="en-US" sz="2000" dirty="0"/>
              <a:t> page and Sample Mileage Log in </a:t>
            </a:r>
            <a:r>
              <a:rPr lang="en-US" sz="2000" dirty="0" smtClean="0"/>
              <a:t>BLINK has </a:t>
            </a:r>
            <a:r>
              <a:rPr lang="en-US" sz="2000" dirty="0"/>
              <a:t>been updated to reflect the decreases with separate worksheets for each year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02482"/>
              </p:ext>
            </p:extLst>
          </p:nvPr>
        </p:nvGraphicFramePr>
        <p:xfrm>
          <a:off x="1295400" y="2316480"/>
          <a:ext cx="6096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Mileage, 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56.5¢/mile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56¢/mile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Mileage for moves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24¢/mile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23.5¢/mile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Travel “Pre-”Reconciliation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Preparers can now add data and attachments to a trip in MyTravel prior to final reconciliation.  For example, information on the cost of a conference registration can be entered and the receipt uploaded at the time the expense is incurred instead of waiting until the trip has been completed.  </a:t>
            </a:r>
          </a:p>
        </p:txBody>
      </p:sp>
    </p:spTree>
    <p:extLst>
      <p:ext uri="{BB962C8B-B14F-4D97-AF65-F5344CB8AC3E}">
        <p14:creationId xmlns:p14="http://schemas.microsoft.com/office/powerpoint/2010/main" val="2034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UCSD Travel is Paperless!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MyEvents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Payments to the Travel </a:t>
            </a:r>
            <a:r>
              <a:rPr lang="en-US" sz="2000" dirty="0" smtClean="0"/>
              <a:t>Card</a:t>
            </a:r>
          </a:p>
          <a:p>
            <a:pPr marL="17463" indent="0">
              <a:spcAft>
                <a:spcPts val="600"/>
              </a:spcAft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17463" indent="0">
              <a:spcAft>
                <a:spcPts val="60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MyTravel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Trips over one year – 100% audit and routed for Director’s approval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Travelers </a:t>
            </a:r>
            <a:r>
              <a:rPr lang="en-US" sz="2000" dirty="0"/>
              <a:t>without direct deposit are encouraged to set up direct deposit</a:t>
            </a:r>
          </a:p>
        </p:txBody>
      </p:sp>
    </p:spTree>
    <p:extLst>
      <p:ext uri="{BB962C8B-B14F-4D97-AF65-F5344CB8AC3E}">
        <p14:creationId xmlns:p14="http://schemas.microsoft.com/office/powerpoint/2010/main" val="35098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Current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 bwMode="auto">
          <a:xfrm>
            <a:off x="1219200" y="2133600"/>
            <a:ext cx="676002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Current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0" y="2286000"/>
            <a:ext cx="4061460" cy="37795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1371600" y="5486400"/>
            <a:ext cx="1066800" cy="381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47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EVC Business Office Tools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Traveler Guidelines (one-sheet)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Travel worksheet (template)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Travel Transaction Preparer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Meetings/Entertainment </a:t>
            </a:r>
            <a:r>
              <a:rPr lang="en-US" sz="2000" dirty="0"/>
              <a:t>Transaction Preparer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Guest List (template)</a:t>
            </a:r>
          </a:p>
        </p:txBody>
      </p:sp>
    </p:spTree>
    <p:extLst>
      <p:ext uri="{BB962C8B-B14F-4D97-AF65-F5344CB8AC3E}">
        <p14:creationId xmlns:p14="http://schemas.microsoft.com/office/powerpoint/2010/main" val="317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Trip Type</a:t>
            </a:r>
            <a:endParaRPr lang="en-US" dirty="0"/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5676900" y="2286000"/>
            <a:ext cx="3086100" cy="4191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Type of Trip</a:t>
            </a:r>
          </a:p>
          <a:p>
            <a:pPr marL="0" indent="0" algn="ctr">
              <a:buFont typeface="Wingdings 2" pitchFamily="18" charset="2"/>
              <a:buNone/>
            </a:pP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 marL="396875" lvl="1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j-lt"/>
              </a:rPr>
              <a:t>Individual – 1 traveler</a:t>
            </a:r>
          </a:p>
          <a:p>
            <a:pPr marL="396875" lvl="1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j-lt"/>
              </a:rPr>
              <a:t>Group – 3 or more travelers, outbound on a trip</a:t>
            </a:r>
          </a:p>
          <a:p>
            <a:pPr marL="396875" lvl="1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j-lt"/>
              </a:rPr>
              <a:t>Move/House-hunt/Temporary Housing – For moves and house-hunting trips</a:t>
            </a:r>
          </a:p>
          <a:p>
            <a:pPr marL="396875" lvl="1" indent="-285750">
              <a:buFont typeface="Wingdings" panose="05000000000000000000" pitchFamily="2" charset="2"/>
              <a:buChar char="q"/>
            </a:pPr>
            <a:r>
              <a:rPr lang="en-US" sz="1800" dirty="0" smtClean="0">
                <a:latin typeface="+mj-lt"/>
              </a:rPr>
              <a:t>Recruitment – Candidates coming to UCSD for interviews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01"/>
          <a:stretch/>
        </p:blipFill>
        <p:spPr bwMode="auto">
          <a:xfrm>
            <a:off x="304800" y="2489200"/>
            <a:ext cx="5562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6" t="46667" r="28372" b="40380"/>
          <a:stretch/>
        </p:blipFill>
        <p:spPr bwMode="auto">
          <a:xfrm>
            <a:off x="1460500" y="5105400"/>
            <a:ext cx="3543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1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 Card</a:t>
            </a:r>
            <a:br>
              <a:rPr lang="en-US" dirty="0" smtClean="0"/>
            </a:br>
            <a:r>
              <a:rPr lang="en-US" dirty="0" smtClean="0"/>
              <a:t>Attachment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the Purpose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3" r="25352" b="28499"/>
          <a:stretch/>
        </p:blipFill>
        <p:spPr bwMode="auto">
          <a:xfrm>
            <a:off x="508000" y="2425700"/>
            <a:ext cx="5969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0" t="49398" r="28259" b="37801"/>
          <a:stretch/>
        </p:blipFill>
        <p:spPr bwMode="auto">
          <a:xfrm>
            <a:off x="5120640" y="2301240"/>
            <a:ext cx="338328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175919"/>
            <a:ext cx="8229600" cy="100568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“Purpose </a:t>
            </a:r>
            <a:r>
              <a:rPr lang="en-US" sz="2200" b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of </a:t>
            </a:r>
            <a:r>
              <a:rPr lang="en-US" sz="2200" b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Trip” should </a:t>
            </a:r>
            <a:r>
              <a:rPr lang="en-US" sz="2200" b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include a description that </a:t>
            </a:r>
            <a:r>
              <a:rPr lang="en-US" sz="2200" b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clearly supports the “Type of Trip.”  [for </a:t>
            </a:r>
            <a:r>
              <a:rPr lang="en-US" sz="2200" b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example, </a:t>
            </a:r>
            <a:r>
              <a:rPr lang="en-US" sz="2200" b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explain why a non-employee is attending </a:t>
            </a:r>
            <a:r>
              <a:rPr lang="en-US" sz="2200" b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lang="en-US" sz="2200" b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conference]</a:t>
            </a:r>
            <a:endParaRPr lang="en-US" sz="2200" b="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42693"/>
              </p:ext>
            </p:extLst>
          </p:nvPr>
        </p:nvGraphicFramePr>
        <p:xfrm>
          <a:off x="508635" y="5334000"/>
          <a:ext cx="8126730" cy="115855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840730"/>
                <a:gridCol w="2286000"/>
              </a:tblGrid>
              <a:tr h="425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Solid </a:t>
                      </a:r>
                      <a:r>
                        <a:rPr lang="en-US" sz="1800" b="1" dirty="0" smtClean="0">
                          <a:effectLst/>
                          <a:latin typeface="+mj-lt"/>
                        </a:rPr>
                        <a:t>Purpose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</a:rPr>
                        <a:t>Weak </a:t>
                      </a:r>
                      <a:r>
                        <a:rPr lang="en-US" sz="1800" b="1" dirty="0" smtClean="0">
                          <a:effectLst/>
                          <a:latin typeface="+mj-lt"/>
                        </a:rPr>
                        <a:t>description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119">
                <a:tc>
                  <a:txBody>
                    <a:bodyPr/>
                    <a:lstStyle/>
                    <a:p>
                      <a:pPr marL="1371600" marR="0" indent="-13716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Individual/Other:  	Attend the ABC Conference as subcontractor under UCSD XYZ grant.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Attend conference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2119">
                <a:tc>
                  <a:txBody>
                    <a:bodyPr/>
                    <a:lstStyle/>
                    <a:p>
                      <a:pPr marL="1371600" marR="0" indent="-13716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Individual/Other:	Presenter at UCSD’s ABC Conference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Attend conference</a:t>
                      </a:r>
                      <a:endParaRPr lang="en-US" sz="1400" b="0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8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Certifications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rmAutofit fontScale="92500" lnSpcReduction="10000"/>
          </a:bodyPr>
          <a:lstStyle/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+mj-lt"/>
              </a:rPr>
              <a:t>UCSD is committed to providing services to assist faculty or staff members who become unable to perform assigned duties of their position because of a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disability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Medical certification is valid for one year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medical certification should not include the medical diagnosis of the traveler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Should include the type of accommodation to be made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Travel assumes that the department and the traveler have undergone the job accommodation interactive process and the requested travel accommodations have been determined to be reasonable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8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Expenses – Lost Receipts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rmAutofit/>
          </a:bodyPr>
          <a:lstStyle/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Describe the steps the department/traveler have done to try to get duplicate receipt(s) from vendor(s)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What will the traveler/department do to avoid it from happening in the future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Redact credit card statements to remove account numbers, home addresses, and personal purchases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77209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Stay away from those “package” deals!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75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8100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Expenses – “Most Economical”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rm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Private </a:t>
            </a:r>
            <a:r>
              <a:rPr lang="en-US" b="1" dirty="0" smtClean="0">
                <a:solidFill>
                  <a:schemeClr val="tx1"/>
                </a:solidFill>
              </a:rPr>
              <a:t>Car Service</a:t>
            </a:r>
            <a:endParaRPr lang="en-US" b="1" dirty="0">
              <a:solidFill>
                <a:schemeClr val="tx1"/>
              </a:solidFill>
            </a:endParaRP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The purpose for a private car (limo) needs to address why other, more economical options, were not used</a:t>
            </a:r>
          </a:p>
          <a:p>
            <a:pPr marL="577533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Car rental</a:t>
            </a:r>
          </a:p>
          <a:p>
            <a:pPr marL="577533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Shuttle service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If used for a full day(s), provide an agenda reflecting the traveler’s schedule and need for such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612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719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Expenses – “Most Economical”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399" y="2514600"/>
            <a:ext cx="8229601" cy="4038600"/>
          </a:xfrm>
        </p:spPr>
        <p:txBody>
          <a:bodyPr>
            <a:noAutofit/>
          </a:bodyPr>
          <a:lstStyle/>
          <a:p>
            <a:pPr marL="17463" indent="0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Early Bird Check-Ins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Needs to have a business purpose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Not being around a computer at the 24-hour mark does not qualify</a:t>
            </a:r>
          </a:p>
          <a:p>
            <a:pPr marL="634683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Example:  There are 30-minutes between flights and a need to debark a plane quickly to catch connecting flight </a:t>
            </a:r>
          </a:p>
          <a:p>
            <a:pPr marL="360363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Medical certifications may not qualify for early bird check-ins when the airline will accommodate pre-boarding needs</a:t>
            </a:r>
          </a:p>
        </p:txBody>
      </p:sp>
    </p:spTree>
    <p:extLst>
      <p:ext uri="{BB962C8B-B14F-4D97-AF65-F5344CB8AC3E}">
        <p14:creationId xmlns:p14="http://schemas.microsoft.com/office/powerpoint/2010/main" val="25925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2342</Words>
  <Application>Microsoft Office PowerPoint</Application>
  <PresentationFormat>On-screen Show (4:3)</PresentationFormat>
  <Paragraphs>304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Austin</vt:lpstr>
      <vt:lpstr>EVC Business Office</vt:lpstr>
      <vt:lpstr>AGENDA</vt:lpstr>
      <vt:lpstr>MyTravel</vt:lpstr>
      <vt:lpstr>Selecting the Trip Type</vt:lpstr>
      <vt:lpstr>Describing the Purpose</vt:lpstr>
      <vt:lpstr>Medical Certifications</vt:lpstr>
      <vt:lpstr>Expenses – Lost Receipts</vt:lpstr>
      <vt:lpstr>Expenses – “Most Economical”</vt:lpstr>
      <vt:lpstr>Expenses – “Most Economical”</vt:lpstr>
      <vt:lpstr>Expenses – “Most Economical”</vt:lpstr>
      <vt:lpstr>Expenses – “Most Economical”</vt:lpstr>
      <vt:lpstr>Expenses – Conferences</vt:lpstr>
      <vt:lpstr>Expenses – Miscellaneous</vt:lpstr>
      <vt:lpstr>Incidental Expenses</vt:lpstr>
      <vt:lpstr>MyTravel – Training Modules</vt:lpstr>
      <vt:lpstr>MyEvents</vt:lpstr>
      <vt:lpstr>The Event Type</vt:lpstr>
      <vt:lpstr>PowerPoint Presentation</vt:lpstr>
      <vt:lpstr>PowerPoint Presentation</vt:lpstr>
      <vt:lpstr>Watch Those Frequencies</vt:lpstr>
      <vt:lpstr>The Business Purpose</vt:lpstr>
      <vt:lpstr>The Business Purpose</vt:lpstr>
      <vt:lpstr>The Business Purpose</vt:lpstr>
      <vt:lpstr>Describing the Participants</vt:lpstr>
      <vt:lpstr>Checking the Status</vt:lpstr>
      <vt:lpstr>Approval Considerations</vt:lpstr>
      <vt:lpstr>Approval Considerations</vt:lpstr>
      <vt:lpstr>Special Considerations</vt:lpstr>
      <vt:lpstr>Special Considerations</vt:lpstr>
      <vt:lpstr>Special Considerations</vt:lpstr>
      <vt:lpstr>Updates</vt:lpstr>
      <vt:lpstr>MyEvents &amp; Travel Card</vt:lpstr>
      <vt:lpstr>Catering Contracts</vt:lpstr>
      <vt:lpstr>Mileage Reimbursement Rate</vt:lpstr>
      <vt:lpstr>Travel “Pre-”Reconciliation</vt:lpstr>
      <vt:lpstr>UCSD Travel is Paperless!</vt:lpstr>
      <vt:lpstr>Stay Current</vt:lpstr>
      <vt:lpstr>Stay Current</vt:lpstr>
      <vt:lpstr>EVC Business Office Tools</vt:lpstr>
      <vt:lpstr>Express Card Attachment Tool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EVC Business Office</dc:title>
  <dc:creator>Beverly Randez</dc:creator>
  <cp:lastModifiedBy>Beverly Randez</cp:lastModifiedBy>
  <cp:revision>21</cp:revision>
  <cp:lastPrinted>2014-01-24T16:53:12Z</cp:lastPrinted>
  <dcterms:created xsi:type="dcterms:W3CDTF">2014-01-24T16:30:04Z</dcterms:created>
  <dcterms:modified xsi:type="dcterms:W3CDTF">2015-02-05T22:47:19Z</dcterms:modified>
</cp:coreProperties>
</file>